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9"/>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Sunday" charset="1" panose="00000500000000000000"/>
      <p:regular r:id="rId22"/>
    </p:embeddedFont>
    <p:embeddedFont>
      <p:font typeface="Lemon Tuesday" charset="1" panose="02000506040000020004"/>
      <p:regular r:id="rId23"/>
    </p:embeddedFont>
    <p:embeddedFont>
      <p:font typeface="Poppins" charset="1" panose="00000500000000000000"/>
      <p:regular r:id="rId24"/>
    </p:embeddedFont>
    <p:embeddedFont>
      <p:font typeface="Gotham Bold" charset="1" panose="00000000000000000000"/>
      <p:regular r:id="rId25"/>
    </p:embeddedFont>
    <p:embeddedFont>
      <p:font typeface="Gotham" charset="1" panose="00000000000000000000"/>
      <p:regular r:id="rId26"/>
    </p:embeddedFont>
    <p:embeddedFont>
      <p:font typeface="League Spartan" charset="1" panose="00000800000000000000"/>
      <p:regular r:id="rId27"/>
    </p:embeddedFont>
    <p:embeddedFont>
      <p:font typeface="Open Sans Bold Italics" charset="1" panose="020B0806030504020204"/>
      <p:regular r:id="rId28"/>
    </p:embeddedFont>
    <p:embeddedFont>
      <p:font typeface="Archivo Black" charset="1" panose="020B0A03020202020B04"/>
      <p:regular r:id="rId33"/>
    </p:embeddedFont>
    <p:embeddedFont>
      <p:font typeface="Lato Heavy" charset="1" panose="020F0502020204030203"/>
      <p:regular r:id="rId34"/>
    </p:embeddedFont>
    <p:embeddedFont>
      <p:font typeface="Comic Sans" charset="1" panose="03000702030302020204"/>
      <p:regular r:id="rId35"/>
    </p:embeddedFont>
    <p:embeddedFont>
      <p:font typeface="Comic Sans Bold" charset="1" panose="03000902030302020204"/>
      <p:regular r:id="rId36"/>
    </p:embeddedFont>
    <p:embeddedFont>
      <p:font typeface="Aileron Ultra-Bold" charset="1" panose="00000A00000000000000"/>
      <p:regular r:id="rId37"/>
    </p:embeddedFont>
    <p:embeddedFont>
      <p:font typeface="Poppins Bold" charset="1" panose="00000800000000000000"/>
      <p:regular r:id="rId38"/>
    </p:embeddedFont>
    <p:embeddedFont>
      <p:font typeface="Aileron Bold" charset="1" panose="0000080000000000000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notesMasters/notesMaster1.xml" Type="http://schemas.openxmlformats.org/officeDocument/2006/relationships/notesMaster"/><Relationship Id="rId3" Target="viewProps.xml" Type="http://schemas.openxmlformats.org/officeDocument/2006/relationships/viewProps"/><Relationship Id="rId30" Target="theme/theme2.xml" Type="http://schemas.openxmlformats.org/officeDocument/2006/relationships/theme"/><Relationship Id="rId31" Target="notesSlides/notesSlide1.xml" Type="http://schemas.openxmlformats.org/officeDocument/2006/relationships/notesSlide"/><Relationship Id="rId32" Target="notesSlides/notesSlide2.xml" Type="http://schemas.openxmlformats.org/officeDocument/2006/relationships/notesSlide"/><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notesSlides/notesSlide3.xml" Type="http://schemas.openxmlformats.org/officeDocument/2006/relationships/notesSlide"/><Relationship Id="rId4" Target="theme/theme1.xml" Type="http://schemas.openxmlformats.org/officeDocument/2006/relationships/theme"/><Relationship Id="rId40" Target="fonts/font40.fntdata" Type="http://schemas.openxmlformats.org/officeDocument/2006/relationships/font"/><Relationship Id="rId41" Target="notesSlides/notesSlide4.xml" Type="http://schemas.openxmlformats.org/officeDocument/2006/relationships/notesSlide"/><Relationship Id="rId42" Target="notesSlides/notesSlide5.xml" Type="http://schemas.openxmlformats.org/officeDocument/2006/relationships/notesSlid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Je vais vous présenter les neuf éléments clés du Business Model Canvas de notre projet, qui nous aideront à comprendre notre stratégie et comment nous apporterons de la valeur à nos utilisateurs.</a:t>
            </a:r>
          </a:p>
          <a:p>
            <a:r>
              <a:rPr lang="en-US"/>
              <a:t/>
            </a:r>
          </a:p>
          <a:p>
            <a:r>
              <a:rPr lang="en-US"/>
              <a:t>1. Segments de clients :</a:t>
            </a:r>
          </a:p>
          <a:p>
            <a:r>
              <a:rPr lang="en-US"/>
              <a:t>Nous ciblons les particuliers à la recherche de pharmacies et les plateformes de téléconsultation (comme Doctolib, Medadom), qui faciliteront l’envoi des prescriptions aux pharmacies.</a:t>
            </a:r>
          </a:p>
          <a:p>
            <a:r>
              <a:rPr lang="en-US"/>
              <a:t/>
            </a:r>
          </a:p>
          <a:p>
            <a:r>
              <a:rPr lang="en-US"/>
              <a:t>2. Propositions de valeur :</a:t>
            </a:r>
          </a:p>
          <a:p>
            <a:r>
              <a:rPr lang="en-US"/>
              <a:t>Notre application permet de trouver rapidement une pharmacie ouverte, et de vérifier la disponibilité des médicaments en temps réel. Elle simplifie aussi la liaison entre les plateformes de téléconsultation et les pharmacies.</a:t>
            </a:r>
          </a:p>
          <a:p>
            <a:r>
              <a:rPr lang="en-US"/>
              <a:t/>
            </a:r>
          </a:p>
          <a:p>
            <a:r>
              <a:rPr lang="en-US"/>
              <a:t>3. Canaux de distribution :</a:t>
            </a:r>
          </a:p>
          <a:p>
            <a:r>
              <a:rPr lang="en-US"/>
              <a:t>Nous utiliserons notre application mobile et notre site web, ainsi que des partenariats avec des plateformes de téléconsultations pour distribuer nos services.</a:t>
            </a:r>
          </a:p>
          <a:p>
            <a:r>
              <a:rPr lang="en-US"/>
              <a:t/>
            </a:r>
          </a:p>
          <a:p>
            <a:r>
              <a:rPr lang="en-US"/>
              <a:t>4. Relations avec les clients :</a:t>
            </a:r>
          </a:p>
          <a:p>
            <a:r>
              <a:rPr lang="en-US"/>
              <a:t>Nous proposerons un service client réactif et personnalisé via l’application pour aider les utilisateurs à naviguer et à recevoir des notifications pertinentes.</a:t>
            </a:r>
          </a:p>
          <a:p>
            <a:r>
              <a:rPr lang="en-US"/>
              <a:t/>
            </a:r>
          </a:p>
          <a:p>
            <a:r>
              <a:rPr lang="en-US"/>
              <a:t>5. Flux de revenus :</a:t>
            </a:r>
          </a:p>
          <a:p>
            <a:r>
              <a:rPr lang="en-US"/>
              <a:t>Nos revenus proviendront de commissions sur les transactions, d’abonnements premium pour les pharmacies, et de partenariats avec des plateformes de téléconsultation.</a:t>
            </a:r>
          </a:p>
          <a:p>
            <a:r>
              <a:rPr lang="en-US"/>
              <a:t/>
            </a:r>
          </a:p>
          <a:p>
            <a:r>
              <a:rPr lang="en-US"/>
              <a:t>6. Ressources clés :</a:t>
            </a:r>
          </a:p>
          <a:p>
            <a:r>
              <a:rPr lang="en-US"/>
              <a:t>Nos ressources incluent notre équipe de développement, nos partenariats avec les pharmacies et les plateformes de téléconsultation, ainsi que la technologie de géolocalisation.</a:t>
            </a:r>
          </a:p>
          <a:p>
            <a:r>
              <a:rPr lang="en-US"/>
              <a:t/>
            </a:r>
          </a:p>
          <a:p>
            <a:r>
              <a:rPr lang="en-US"/>
              <a:t>7. Activités clés :</a:t>
            </a:r>
          </a:p>
          <a:p>
            <a:r>
              <a:rPr lang="en-US"/>
              <a:t>Les principales activités incluent le développement de l’application, la gestion des partenariats et le marketing digital pour attirer de nouveaux utilisateurs.</a:t>
            </a:r>
          </a:p>
          <a:p>
            <a:r>
              <a:rPr lang="en-US"/>
              <a:t/>
            </a:r>
          </a:p>
          <a:p>
            <a:r>
              <a:rPr lang="en-US"/>
              <a:t>8. Partenaires clés :</a:t>
            </a:r>
          </a:p>
          <a:p>
            <a:r>
              <a:rPr lang="en-US"/>
              <a:t>Nous collaborons avec les pharmacies, les plateformes de téléconsultation et des partenaires technologiques pour soutenir notre infrastructure.</a:t>
            </a:r>
          </a:p>
          <a:p>
            <a:r>
              <a:rPr lang="en-US"/>
              <a:t/>
            </a:r>
          </a:p>
          <a:p>
            <a:r>
              <a:rPr lang="en-US"/>
              <a:t>9. Structure des coûts :</a:t>
            </a:r>
          </a:p>
          <a:p>
            <a:r>
              <a:rPr lang="en-US"/>
              <a:t>Nos coûts sont principalement liés au développement de la plateforme, à sa maintenance, et aux dépenses en marketing et en acquisition d’utilisateurs.</a:t>
            </a:r>
          </a:p>
          <a:p>
            <a:r>
              <a:rPr lang="en-US"/>
              <a:t/>
            </a:r>
          </a:p>
          <a:p>
            <a:r>
              <a:rPr lang="en-US"/>
              <a:t>Conclusion :</a:t>
            </a:r>
          </a:p>
          <a:p>
            <a:r>
              <a:rPr lang="en-US"/>
              <a:t>En résumé, notre modèle d'affaires est bien structuré, aligné avec nos objectifs, et conçu pour fournir un service essentiel aux utilisateurs tout en garantissant une croissance durable pour Pharmacie Finder.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Nous avons choisi le statut de Société à Responsabilité Limitée (SARL) pour Pharmacie Finder. Ce statut limite la responsabilité des associés à leurs apports, protégeant ainsi leurs biens personnels en cas de difficulté financière. Il offre également une grande flexibilité en termes de gestion, sans exiger de capital minimum, ce qui facilite le démarrage de l’entreprise.</a:t>
            </a:r>
          </a:p>
          <a:p>
            <a:r>
              <a:rPr lang="en-US"/>
              <a:t/>
            </a:r>
          </a:p>
          <a:p>
            <a:r>
              <a:rPr lang="en-US"/>
              <a:t>De plus, la SARL permet des avantages fiscaux, notamment la déduction des rémunérations des dirigeants, tout en offrant la possibilité d’accueillir jusqu’à 50 associés, ce qui est idéal pour une potentielle croissance future.</a:t>
            </a:r>
          </a:p>
          <a:p>
            <a:r>
              <a:rPr lang="en-US"/>
              <a:t/>
            </a:r>
          </a:p>
          <a:p>
            <a:r>
              <a:rPr lang="en-US"/>
              <a:t>En résumé, la SARL est le choix optimal pour notre entreprise, garantissant protection, flexibilité et possibilités d'évolution.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 somme, DOMICONFORT est bien positionné pour répondre aux besoins du marché, offrir des services de qualité, tout en assurant une gestion financière </a:t>
            </a:r>
          </a:p>
          <a:p>
            <a:r>
              <a:rPr lang="en-US"/>
              <a:t>persistante. Nous sommes convaincus que ce projet apportera une contribution significative au secteur des services à domicile et offrira une meilleur  expérience  à nos utilisateurs.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Nous vous remercions de votre attention et sommes ouverts à toutes vos questions.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3.pn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31.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3.pn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3.pn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9.jpe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 Id="rId6" Target="../media/image3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3.png" Type="http://schemas.openxmlformats.org/officeDocument/2006/relationships/image"/><Relationship Id="rId4" Target="../media/image3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3.png" Type="http://schemas.openxmlformats.org/officeDocument/2006/relationships/image"/><Relationship Id="rId4" Target="../media/image3.png" Type="http://schemas.openxmlformats.org/officeDocument/2006/relationships/image"/><Relationship Id="rId5" Target="../media/image14.png" Type="http://schemas.openxmlformats.org/officeDocument/2006/relationships/image"/><Relationship Id="rId6" Target="../media/image15.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9.jpe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3.png" Type="http://schemas.openxmlformats.org/officeDocument/2006/relationships/image"/><Relationship Id="rId9" Target="../media/image1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2" Target="../notesSlides/notesSlide2.xml" Type="http://schemas.openxmlformats.org/officeDocument/2006/relationships/notesSlid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 Id="rId7" Target="../media/image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16183688" y="7576502"/>
            <a:ext cx="6059445" cy="605944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6A881"/>
            </a:solidFill>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3292229">
            <a:off x="16444955" y="7174063"/>
            <a:ext cx="1819191" cy="3741288"/>
          </a:xfrm>
          <a:custGeom>
            <a:avLst/>
            <a:gdLst/>
            <a:ahLst/>
            <a:cxnLst/>
            <a:rect r="r" b="b" t="t" l="l"/>
            <a:pathLst>
              <a:path h="3741288" w="1819191">
                <a:moveTo>
                  <a:pt x="0" y="0"/>
                </a:moveTo>
                <a:lnTo>
                  <a:pt x="1819190" y="0"/>
                </a:lnTo>
                <a:lnTo>
                  <a:pt x="1819190" y="3741288"/>
                </a:lnTo>
                <a:lnTo>
                  <a:pt x="0" y="3741288"/>
                </a:lnTo>
                <a:lnTo>
                  <a:pt x="0" y="0"/>
                </a:lnTo>
                <a:close/>
              </a:path>
            </a:pathLst>
          </a:custGeom>
          <a:blipFill>
            <a:blip r:embed="rId2">
              <a:alphaModFix amt="53000"/>
              <a:extLst>
                <a:ext uri="{96DAC541-7B7A-43D3-8B79-37D633B846F1}">
                  <asvg:svgBlip xmlns:asvg="http://schemas.microsoft.com/office/drawing/2016/SVG/main" r:embed="rId3"/>
                </a:ext>
              </a:extLst>
            </a:blip>
            <a:stretch>
              <a:fillRect l="0" t="0" r="-204881" b="0"/>
            </a:stretch>
          </a:blipFill>
        </p:spPr>
      </p:sp>
      <p:grpSp>
        <p:nvGrpSpPr>
          <p:cNvPr name="Group 6" id="6"/>
          <p:cNvGrpSpPr/>
          <p:nvPr/>
        </p:nvGrpSpPr>
        <p:grpSpPr>
          <a:xfrm rot="0">
            <a:off x="2607680" y="3899084"/>
            <a:ext cx="12198237" cy="2291464"/>
            <a:chOff x="0" y="0"/>
            <a:chExt cx="3212705" cy="603513"/>
          </a:xfrm>
        </p:grpSpPr>
        <p:sp>
          <p:nvSpPr>
            <p:cNvPr name="Freeform 7" id="7"/>
            <p:cNvSpPr/>
            <p:nvPr/>
          </p:nvSpPr>
          <p:spPr>
            <a:xfrm flipH="false" flipV="false" rot="0">
              <a:off x="0" y="0"/>
              <a:ext cx="3212704" cy="603513"/>
            </a:xfrm>
            <a:custGeom>
              <a:avLst/>
              <a:gdLst/>
              <a:ahLst/>
              <a:cxnLst/>
              <a:rect r="r" b="b" t="t" l="l"/>
              <a:pathLst>
                <a:path h="603513" w="3212704">
                  <a:moveTo>
                    <a:pt x="0" y="0"/>
                  </a:moveTo>
                  <a:lnTo>
                    <a:pt x="3212704" y="0"/>
                  </a:lnTo>
                  <a:lnTo>
                    <a:pt x="3212704" y="603513"/>
                  </a:lnTo>
                  <a:lnTo>
                    <a:pt x="0" y="603513"/>
                  </a:lnTo>
                  <a:close/>
                </a:path>
              </a:pathLst>
            </a:custGeom>
            <a:solidFill>
              <a:srgbClr val="FFFEFE"/>
            </a:solidFill>
          </p:spPr>
        </p:sp>
        <p:sp>
          <p:nvSpPr>
            <p:cNvPr name="TextBox 8" id="8"/>
            <p:cNvSpPr txBox="true"/>
            <p:nvPr/>
          </p:nvSpPr>
          <p:spPr>
            <a:xfrm>
              <a:off x="0" y="-28575"/>
              <a:ext cx="3212705" cy="632088"/>
            </a:xfrm>
            <a:prstGeom prst="rect">
              <a:avLst/>
            </a:prstGeom>
          </p:spPr>
          <p:txBody>
            <a:bodyPr anchor="ctr" rtlCol="false" tIns="50800" lIns="50800" bIns="50800" rIns="50800"/>
            <a:lstStyle/>
            <a:p>
              <a:pPr algn="ctr">
                <a:lnSpc>
                  <a:spcPts val="2380"/>
                </a:lnSpc>
              </a:pPr>
            </a:p>
          </p:txBody>
        </p:sp>
      </p:grpSp>
      <p:grpSp>
        <p:nvGrpSpPr>
          <p:cNvPr name="Group 9" id="9"/>
          <p:cNvGrpSpPr/>
          <p:nvPr/>
        </p:nvGrpSpPr>
        <p:grpSpPr>
          <a:xfrm rot="0">
            <a:off x="-9660833" y="0"/>
            <a:ext cx="10994424" cy="1099442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 cap="sq">
              <a:solidFill>
                <a:srgbClr val="56A881"/>
              </a:solidFill>
              <a:prstDash val="solid"/>
              <a:miter/>
            </a:ln>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2455280" y="3535323"/>
            <a:ext cx="11159517" cy="1137077"/>
          </a:xfrm>
          <a:prstGeom prst="rect">
            <a:avLst/>
          </a:prstGeom>
        </p:spPr>
        <p:txBody>
          <a:bodyPr anchor="t" rtlCol="false" tIns="0" lIns="0" bIns="0" rIns="0">
            <a:spAutoFit/>
          </a:bodyPr>
          <a:lstStyle/>
          <a:p>
            <a:pPr algn="ctr">
              <a:lnSpc>
                <a:spcPts val="9251"/>
              </a:lnSpc>
              <a:spcBef>
                <a:spcPct val="0"/>
              </a:spcBef>
            </a:pPr>
            <a:r>
              <a:rPr lang="en-US" sz="6608" spc="925">
                <a:solidFill>
                  <a:srgbClr val="191919"/>
                </a:solidFill>
                <a:latin typeface="Sunday"/>
                <a:ea typeface="Sunday"/>
                <a:cs typeface="Sunday"/>
                <a:sym typeface="Sunday"/>
              </a:rPr>
              <a:t>PharmacieFinder</a:t>
            </a:r>
          </a:p>
        </p:txBody>
      </p:sp>
      <p:grpSp>
        <p:nvGrpSpPr>
          <p:cNvPr name="Group 13" id="13"/>
          <p:cNvGrpSpPr/>
          <p:nvPr/>
        </p:nvGrpSpPr>
        <p:grpSpPr>
          <a:xfrm rot="0">
            <a:off x="-8079168" y="0"/>
            <a:ext cx="10994424" cy="1099442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56A881">
                  <a:alpha val="11765"/>
                </a:srgbClr>
              </a:solidFill>
              <a:prstDash val="solid"/>
              <a:miter/>
            </a:ln>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13094049" y="3141807"/>
            <a:ext cx="1982915" cy="2430670"/>
          </a:xfrm>
          <a:custGeom>
            <a:avLst/>
            <a:gdLst/>
            <a:ahLst/>
            <a:cxnLst/>
            <a:rect r="r" b="b" t="t" l="l"/>
            <a:pathLst>
              <a:path h="2430670" w="1982915">
                <a:moveTo>
                  <a:pt x="0" y="0"/>
                </a:moveTo>
                <a:lnTo>
                  <a:pt x="1982915" y="0"/>
                </a:lnTo>
                <a:lnTo>
                  <a:pt x="1982915" y="2430669"/>
                </a:lnTo>
                <a:lnTo>
                  <a:pt x="0" y="2430669"/>
                </a:lnTo>
                <a:lnTo>
                  <a:pt x="0" y="0"/>
                </a:lnTo>
                <a:close/>
              </a:path>
            </a:pathLst>
          </a:custGeom>
          <a:blipFill>
            <a:blip r:embed="rId4"/>
            <a:stretch>
              <a:fillRect l="0" t="0" r="0" b="0"/>
            </a:stretch>
          </a:blipFill>
        </p:spPr>
      </p:sp>
      <p:sp>
        <p:nvSpPr>
          <p:cNvPr name="Freeform 17" id="17"/>
          <p:cNvSpPr/>
          <p:nvPr/>
        </p:nvSpPr>
        <p:spPr>
          <a:xfrm flipH="false" flipV="false" rot="0">
            <a:off x="1774892" y="72419"/>
            <a:ext cx="15294254" cy="1682832"/>
          </a:xfrm>
          <a:custGeom>
            <a:avLst/>
            <a:gdLst/>
            <a:ahLst/>
            <a:cxnLst/>
            <a:rect r="r" b="b" t="t" l="l"/>
            <a:pathLst>
              <a:path h="1682832" w="15294254">
                <a:moveTo>
                  <a:pt x="0" y="0"/>
                </a:moveTo>
                <a:lnTo>
                  <a:pt x="15294253" y="0"/>
                </a:lnTo>
                <a:lnTo>
                  <a:pt x="15294253" y="1682832"/>
                </a:lnTo>
                <a:lnTo>
                  <a:pt x="0" y="1682832"/>
                </a:lnTo>
                <a:lnTo>
                  <a:pt x="0" y="0"/>
                </a:lnTo>
                <a:close/>
              </a:path>
            </a:pathLst>
          </a:custGeom>
          <a:blipFill>
            <a:blip r:embed="rId5"/>
            <a:stretch>
              <a:fillRect l="0" t="-14557" r="0" b="-71"/>
            </a:stretch>
          </a:blipFill>
        </p:spPr>
      </p:sp>
      <p:grpSp>
        <p:nvGrpSpPr>
          <p:cNvPr name="Group 18" id="18"/>
          <p:cNvGrpSpPr/>
          <p:nvPr/>
        </p:nvGrpSpPr>
        <p:grpSpPr>
          <a:xfrm rot="0">
            <a:off x="11908350" y="-7325751"/>
            <a:ext cx="10994424" cy="1099442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56A881">
                  <a:alpha val="11765"/>
                </a:srgbClr>
              </a:solidFill>
              <a:prstDash val="solid"/>
              <a:miter/>
            </a:ln>
          </p:spPr>
        </p:sp>
        <p:sp>
          <p:nvSpPr>
            <p:cNvPr name="TextBox 20" id="20"/>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954215" y="4164583"/>
            <a:ext cx="1982915" cy="2430670"/>
          </a:xfrm>
          <a:custGeom>
            <a:avLst/>
            <a:gdLst/>
            <a:ahLst/>
            <a:cxnLst/>
            <a:rect r="r" b="b" t="t" l="l"/>
            <a:pathLst>
              <a:path h="2430670" w="1982915">
                <a:moveTo>
                  <a:pt x="0" y="0"/>
                </a:moveTo>
                <a:lnTo>
                  <a:pt x="1982915" y="0"/>
                </a:lnTo>
                <a:lnTo>
                  <a:pt x="1982915" y="2430670"/>
                </a:lnTo>
                <a:lnTo>
                  <a:pt x="0" y="2430670"/>
                </a:lnTo>
                <a:lnTo>
                  <a:pt x="0" y="0"/>
                </a:lnTo>
                <a:close/>
              </a:path>
            </a:pathLst>
          </a:custGeom>
          <a:blipFill>
            <a:blip r:embed="rId4">
              <a:alphaModFix amt="7999"/>
            </a:blip>
            <a:stretch>
              <a:fillRect l="0" t="0" r="0" b="0"/>
            </a:stretch>
          </a:blipFill>
        </p:spPr>
      </p:sp>
      <p:sp>
        <p:nvSpPr>
          <p:cNvPr name="Freeform 22" id="22"/>
          <p:cNvSpPr/>
          <p:nvPr/>
        </p:nvSpPr>
        <p:spPr>
          <a:xfrm flipH="false" flipV="false" rot="0">
            <a:off x="13114124" y="9390889"/>
            <a:ext cx="2545689" cy="2430670"/>
          </a:xfrm>
          <a:custGeom>
            <a:avLst/>
            <a:gdLst/>
            <a:ahLst/>
            <a:cxnLst/>
            <a:rect r="r" b="b" t="t" l="l"/>
            <a:pathLst>
              <a:path h="2430670" w="2545689">
                <a:moveTo>
                  <a:pt x="0" y="0"/>
                </a:moveTo>
                <a:lnTo>
                  <a:pt x="2545689" y="0"/>
                </a:lnTo>
                <a:lnTo>
                  <a:pt x="2545689" y="2430670"/>
                </a:lnTo>
                <a:lnTo>
                  <a:pt x="0" y="2430670"/>
                </a:lnTo>
                <a:lnTo>
                  <a:pt x="0" y="0"/>
                </a:lnTo>
                <a:close/>
              </a:path>
            </a:pathLst>
          </a:custGeom>
          <a:blipFill>
            <a:blip r:embed="rId4">
              <a:alphaModFix amt="8999"/>
            </a:blip>
            <a:stretch>
              <a:fillRect l="0" t="-14190" r="0" b="-14190"/>
            </a:stretch>
          </a:blipFill>
        </p:spPr>
      </p:sp>
      <p:sp>
        <p:nvSpPr>
          <p:cNvPr name="TextBox 23" id="23"/>
          <p:cNvSpPr txBox="true"/>
          <p:nvPr/>
        </p:nvSpPr>
        <p:spPr>
          <a:xfrm rot="0">
            <a:off x="4742681" y="5392437"/>
            <a:ext cx="11885987" cy="936586"/>
          </a:xfrm>
          <a:prstGeom prst="rect">
            <a:avLst/>
          </a:prstGeom>
        </p:spPr>
        <p:txBody>
          <a:bodyPr anchor="t" rtlCol="false" tIns="0" lIns="0" bIns="0" rIns="0">
            <a:spAutoFit/>
          </a:bodyPr>
          <a:lstStyle/>
          <a:p>
            <a:pPr algn="ctr">
              <a:lnSpc>
                <a:spcPts val="7702"/>
              </a:lnSpc>
              <a:spcBef>
                <a:spcPct val="0"/>
              </a:spcBef>
            </a:pPr>
            <a:r>
              <a:rPr lang="en-US" sz="5501" spc="308">
                <a:solidFill>
                  <a:srgbClr val="191919"/>
                </a:solidFill>
                <a:latin typeface="Lemon Tuesday"/>
                <a:ea typeface="Lemon Tuesday"/>
                <a:cs typeface="Lemon Tuesday"/>
                <a:sym typeface="Lemon Tuesday"/>
              </a:rPr>
              <a:t>Cherchez moins, Vivez mieux !</a:t>
            </a:r>
          </a:p>
        </p:txBody>
      </p:sp>
      <p:sp>
        <p:nvSpPr>
          <p:cNvPr name="TextBox 24" id="24"/>
          <p:cNvSpPr txBox="true"/>
          <p:nvPr/>
        </p:nvSpPr>
        <p:spPr>
          <a:xfrm rot="0">
            <a:off x="6346519" y="9900225"/>
            <a:ext cx="6151000" cy="368300"/>
          </a:xfrm>
          <a:prstGeom prst="rect">
            <a:avLst/>
          </a:prstGeom>
        </p:spPr>
        <p:txBody>
          <a:bodyPr anchor="t" rtlCol="false" tIns="0" lIns="0" bIns="0" rIns="0">
            <a:spAutoFit/>
          </a:bodyPr>
          <a:lstStyle/>
          <a:p>
            <a:pPr algn="ctr">
              <a:lnSpc>
                <a:spcPts val="2800"/>
              </a:lnSpc>
              <a:spcBef>
                <a:spcPct val="0"/>
              </a:spcBef>
            </a:pPr>
            <a:r>
              <a:rPr lang="en-US" sz="2000" spc="1224">
                <a:solidFill>
                  <a:srgbClr val="191919"/>
                </a:solidFill>
                <a:latin typeface="Poppins"/>
                <a:ea typeface="Poppins"/>
                <a:cs typeface="Poppins"/>
                <a:sym typeface="Poppins"/>
              </a:rPr>
              <a:t>2024/2025</a:t>
            </a:r>
          </a:p>
        </p:txBody>
      </p:sp>
      <p:sp>
        <p:nvSpPr>
          <p:cNvPr name="TextBox 25" id="25"/>
          <p:cNvSpPr txBox="true"/>
          <p:nvPr/>
        </p:nvSpPr>
        <p:spPr>
          <a:xfrm rot="0">
            <a:off x="3201006" y="8043524"/>
            <a:ext cx="11885987" cy="929601"/>
          </a:xfrm>
          <a:prstGeom prst="rect">
            <a:avLst/>
          </a:prstGeom>
        </p:spPr>
        <p:txBody>
          <a:bodyPr anchor="t" rtlCol="false" tIns="0" lIns="0" bIns="0" rIns="0">
            <a:spAutoFit/>
          </a:bodyPr>
          <a:lstStyle/>
          <a:p>
            <a:pPr algn="ctr">
              <a:lnSpc>
                <a:spcPts val="7562"/>
              </a:lnSpc>
              <a:spcBef>
                <a:spcPct val="0"/>
              </a:spcBef>
            </a:pPr>
          </a:p>
        </p:txBody>
      </p:sp>
      <p:sp>
        <p:nvSpPr>
          <p:cNvPr name="TextBox 26" id="26"/>
          <p:cNvSpPr txBox="true"/>
          <p:nvPr/>
        </p:nvSpPr>
        <p:spPr>
          <a:xfrm rot="0">
            <a:off x="2138378" y="7528877"/>
            <a:ext cx="7283641" cy="2489794"/>
          </a:xfrm>
          <a:prstGeom prst="rect">
            <a:avLst/>
          </a:prstGeom>
        </p:spPr>
        <p:txBody>
          <a:bodyPr anchor="t" rtlCol="false" tIns="0" lIns="0" bIns="0" rIns="0">
            <a:spAutoFit/>
          </a:bodyPr>
          <a:lstStyle/>
          <a:p>
            <a:pPr algn="ctr">
              <a:lnSpc>
                <a:spcPts val="3502"/>
              </a:lnSpc>
            </a:pPr>
            <a:r>
              <a:rPr lang="en-US" b="true" sz="2501" spc="140">
                <a:solidFill>
                  <a:srgbClr val="191919"/>
                </a:solidFill>
                <a:latin typeface="Gotham Bold"/>
                <a:ea typeface="Gotham Bold"/>
                <a:cs typeface="Gotham Bold"/>
                <a:sym typeface="Gotham Bold"/>
              </a:rPr>
              <a:t> </a:t>
            </a:r>
            <a:r>
              <a:rPr lang="en-US" b="true" sz="2501" spc="140" u="sng">
                <a:solidFill>
                  <a:srgbClr val="191919"/>
                </a:solidFill>
                <a:latin typeface="Gotham Bold"/>
                <a:ea typeface="Gotham Bold"/>
                <a:cs typeface="Gotham Bold"/>
                <a:sym typeface="Gotham Bold"/>
              </a:rPr>
              <a:t>Présenté par :</a:t>
            </a:r>
          </a:p>
          <a:p>
            <a:pPr algn="ctr">
              <a:lnSpc>
                <a:spcPts val="2802"/>
              </a:lnSpc>
            </a:pPr>
          </a:p>
          <a:p>
            <a:pPr algn="l" marL="432147" indent="-216074" lvl="1">
              <a:lnSpc>
                <a:spcPts val="2802"/>
              </a:lnSpc>
              <a:buFont typeface="Arial"/>
              <a:buChar char="•"/>
            </a:pPr>
            <a:r>
              <a:rPr lang="en-US" sz="2001" spc="112">
                <a:solidFill>
                  <a:srgbClr val="191919"/>
                </a:solidFill>
                <a:latin typeface="Gotham"/>
                <a:ea typeface="Gotham"/>
                <a:cs typeface="Gotham"/>
                <a:sym typeface="Gotham"/>
              </a:rPr>
              <a:t>EL ARGOUBI El Mehdi</a:t>
            </a:r>
          </a:p>
          <a:p>
            <a:pPr algn="l" marL="432147" indent="-216074" lvl="1">
              <a:lnSpc>
                <a:spcPts val="2802"/>
              </a:lnSpc>
              <a:buFont typeface="Arial"/>
              <a:buChar char="•"/>
            </a:pPr>
            <a:r>
              <a:rPr lang="en-US" sz="2001" spc="112">
                <a:solidFill>
                  <a:srgbClr val="191919"/>
                </a:solidFill>
                <a:latin typeface="Gotham"/>
                <a:ea typeface="Gotham"/>
                <a:cs typeface="Gotham"/>
                <a:sym typeface="Gotham"/>
              </a:rPr>
              <a:t>LAHOUIR Mehdi</a:t>
            </a:r>
          </a:p>
          <a:p>
            <a:pPr algn="l" marL="432147" indent="-216074" lvl="1">
              <a:lnSpc>
                <a:spcPts val="2802"/>
              </a:lnSpc>
              <a:buFont typeface="Arial"/>
              <a:buChar char="•"/>
            </a:pPr>
            <a:r>
              <a:rPr lang="en-US" sz="2001" spc="112">
                <a:solidFill>
                  <a:srgbClr val="191919"/>
                </a:solidFill>
                <a:latin typeface="Gotham"/>
                <a:ea typeface="Gotham"/>
                <a:cs typeface="Gotham"/>
                <a:sym typeface="Gotham"/>
              </a:rPr>
              <a:t>BOUACHRINE Ahmed Reda</a:t>
            </a:r>
          </a:p>
          <a:p>
            <a:pPr algn="l" marL="432147" indent="-216074" lvl="1">
              <a:lnSpc>
                <a:spcPts val="2802"/>
              </a:lnSpc>
              <a:buFont typeface="Arial"/>
              <a:buChar char="•"/>
            </a:pPr>
            <a:r>
              <a:rPr lang="en-US" sz="2001" spc="112">
                <a:solidFill>
                  <a:srgbClr val="191919"/>
                </a:solidFill>
                <a:latin typeface="Gotham"/>
                <a:ea typeface="Gotham"/>
                <a:cs typeface="Gotham"/>
                <a:sym typeface="Gotham"/>
              </a:rPr>
              <a:t>OURRAD Nouhaila</a:t>
            </a:r>
          </a:p>
          <a:p>
            <a:pPr algn="l">
              <a:lnSpc>
                <a:spcPts val="2382"/>
              </a:lnSpc>
            </a:pPr>
          </a:p>
        </p:txBody>
      </p:sp>
      <p:sp>
        <p:nvSpPr>
          <p:cNvPr name="TextBox 27" id="27"/>
          <p:cNvSpPr txBox="true"/>
          <p:nvPr/>
        </p:nvSpPr>
        <p:spPr>
          <a:xfrm rot="0">
            <a:off x="6407021" y="7855525"/>
            <a:ext cx="4904448" cy="2111375"/>
          </a:xfrm>
          <a:prstGeom prst="rect">
            <a:avLst/>
          </a:prstGeom>
        </p:spPr>
        <p:txBody>
          <a:bodyPr anchor="t" rtlCol="false" tIns="0" lIns="0" bIns="0" rIns="0">
            <a:spAutoFit/>
          </a:bodyPr>
          <a:lstStyle/>
          <a:p>
            <a:pPr algn="ctr">
              <a:lnSpc>
                <a:spcPts val="2800"/>
              </a:lnSpc>
            </a:pPr>
          </a:p>
          <a:p>
            <a:pPr algn="l" marL="431801" indent="-215900" lvl="1">
              <a:lnSpc>
                <a:spcPts val="2800"/>
              </a:lnSpc>
              <a:buFont typeface="Arial"/>
              <a:buChar char="•"/>
            </a:pPr>
            <a:r>
              <a:rPr lang="en-US" sz="2000" spc="112">
                <a:solidFill>
                  <a:srgbClr val="191919"/>
                </a:solidFill>
                <a:latin typeface="Gotham"/>
                <a:ea typeface="Gotham"/>
                <a:cs typeface="Gotham"/>
                <a:sym typeface="Gotham"/>
              </a:rPr>
              <a:t>NAJAM Hajar</a:t>
            </a:r>
          </a:p>
          <a:p>
            <a:pPr algn="l" marL="431801" indent="-215900" lvl="1">
              <a:lnSpc>
                <a:spcPts val="2800"/>
              </a:lnSpc>
              <a:buFont typeface="Arial"/>
              <a:buChar char="•"/>
            </a:pPr>
            <a:r>
              <a:rPr lang="en-US" sz="2000" spc="112">
                <a:solidFill>
                  <a:srgbClr val="191919"/>
                </a:solidFill>
                <a:latin typeface="Gotham"/>
                <a:ea typeface="Gotham"/>
                <a:cs typeface="Gotham"/>
                <a:sym typeface="Gotham"/>
              </a:rPr>
              <a:t>BAALI LLina</a:t>
            </a:r>
          </a:p>
          <a:p>
            <a:pPr algn="l" marL="431801" indent="-215900" lvl="1">
              <a:lnSpc>
                <a:spcPts val="2800"/>
              </a:lnSpc>
              <a:buFont typeface="Arial"/>
              <a:buChar char="•"/>
            </a:pPr>
            <a:r>
              <a:rPr lang="en-US" sz="2000" spc="112">
                <a:solidFill>
                  <a:srgbClr val="191919"/>
                </a:solidFill>
                <a:latin typeface="Gotham"/>
                <a:ea typeface="Gotham"/>
                <a:cs typeface="Gotham"/>
                <a:sym typeface="Gotham"/>
              </a:rPr>
              <a:t>HAMMOUCHE Imane</a:t>
            </a:r>
          </a:p>
          <a:p>
            <a:pPr algn="l" marL="431801" indent="-215900" lvl="1">
              <a:lnSpc>
                <a:spcPts val="2800"/>
              </a:lnSpc>
              <a:buFont typeface="Arial"/>
              <a:buChar char="•"/>
            </a:pPr>
            <a:r>
              <a:rPr lang="en-US" sz="2000" spc="112">
                <a:solidFill>
                  <a:srgbClr val="191919"/>
                </a:solidFill>
                <a:latin typeface="Gotham"/>
                <a:ea typeface="Gotham"/>
                <a:cs typeface="Gotham"/>
                <a:sym typeface="Gotham"/>
              </a:rPr>
              <a:t>BENTABET Soumia</a:t>
            </a:r>
          </a:p>
          <a:p>
            <a:pPr algn="l">
              <a:lnSpc>
                <a:spcPts val="2800"/>
              </a:lnSpc>
            </a:pPr>
          </a:p>
        </p:txBody>
      </p:sp>
      <p:sp>
        <p:nvSpPr>
          <p:cNvPr name="TextBox 28" id="28"/>
          <p:cNvSpPr txBox="true"/>
          <p:nvPr/>
        </p:nvSpPr>
        <p:spPr>
          <a:xfrm rot="0">
            <a:off x="11643156" y="7540606"/>
            <a:ext cx="3943282" cy="1432519"/>
          </a:xfrm>
          <a:prstGeom prst="rect">
            <a:avLst/>
          </a:prstGeom>
        </p:spPr>
        <p:txBody>
          <a:bodyPr anchor="t" rtlCol="false" tIns="0" lIns="0" bIns="0" rIns="0">
            <a:spAutoFit/>
          </a:bodyPr>
          <a:lstStyle/>
          <a:p>
            <a:pPr algn="ctr">
              <a:lnSpc>
                <a:spcPts val="3502"/>
              </a:lnSpc>
            </a:pPr>
            <a:r>
              <a:rPr lang="en-US" b="true" sz="2501" spc="140">
                <a:solidFill>
                  <a:srgbClr val="191919"/>
                </a:solidFill>
                <a:latin typeface="Gotham Bold"/>
                <a:ea typeface="Gotham Bold"/>
                <a:cs typeface="Gotham Bold"/>
                <a:sym typeface="Gotham Bold"/>
              </a:rPr>
              <a:t>    </a:t>
            </a:r>
            <a:r>
              <a:rPr lang="en-US" b="true" sz="2501" spc="140" u="sng">
                <a:solidFill>
                  <a:srgbClr val="191919"/>
                </a:solidFill>
                <a:latin typeface="Gotham Bold"/>
                <a:ea typeface="Gotham Bold"/>
                <a:cs typeface="Gotham Bold"/>
                <a:sym typeface="Gotham Bold"/>
              </a:rPr>
              <a:t> Encadré par :</a:t>
            </a:r>
          </a:p>
          <a:p>
            <a:pPr algn="ctr">
              <a:lnSpc>
                <a:spcPts val="2802"/>
              </a:lnSpc>
            </a:pPr>
          </a:p>
          <a:p>
            <a:pPr algn="l" marL="432147" indent="-216074" lvl="1">
              <a:lnSpc>
                <a:spcPts val="2802"/>
              </a:lnSpc>
              <a:buFont typeface="Arial"/>
              <a:buChar char="•"/>
            </a:pPr>
            <a:r>
              <a:rPr lang="en-US" sz="2001" spc="112">
                <a:solidFill>
                  <a:srgbClr val="191919"/>
                </a:solidFill>
                <a:latin typeface="Gotham"/>
                <a:ea typeface="Gotham"/>
                <a:cs typeface="Gotham"/>
                <a:sym typeface="Gotham"/>
              </a:rPr>
              <a:t>PR. GIROIRE Vicent</a:t>
            </a:r>
          </a:p>
          <a:p>
            <a:pPr algn="l">
              <a:lnSpc>
                <a:spcPts val="2382"/>
              </a:lnSpc>
            </a:pPr>
          </a:p>
        </p:txBody>
      </p:sp>
      <p:sp>
        <p:nvSpPr>
          <p:cNvPr name="Freeform 29" id="29"/>
          <p:cNvSpPr/>
          <p:nvPr/>
        </p:nvSpPr>
        <p:spPr>
          <a:xfrm flipH="false" flipV="false" rot="0">
            <a:off x="17259300" y="-186635"/>
            <a:ext cx="1982915" cy="2430670"/>
          </a:xfrm>
          <a:custGeom>
            <a:avLst/>
            <a:gdLst/>
            <a:ahLst/>
            <a:cxnLst/>
            <a:rect r="r" b="b" t="t" l="l"/>
            <a:pathLst>
              <a:path h="2430670" w="1982915">
                <a:moveTo>
                  <a:pt x="0" y="0"/>
                </a:moveTo>
                <a:lnTo>
                  <a:pt x="1982915" y="0"/>
                </a:lnTo>
                <a:lnTo>
                  <a:pt x="1982915" y="2430670"/>
                </a:lnTo>
                <a:lnTo>
                  <a:pt x="0" y="2430670"/>
                </a:lnTo>
                <a:lnTo>
                  <a:pt x="0" y="0"/>
                </a:lnTo>
                <a:close/>
              </a:path>
            </a:pathLst>
          </a:custGeom>
          <a:blipFill>
            <a:blip r:embed="rId4">
              <a:alphaModFix amt="7999"/>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TextBox 3" id="3"/>
          <p:cNvSpPr txBox="true"/>
          <p:nvPr/>
        </p:nvSpPr>
        <p:spPr>
          <a:xfrm rot="0">
            <a:off x="3561643" y="4671168"/>
            <a:ext cx="11164714" cy="849415"/>
          </a:xfrm>
          <a:prstGeom prst="rect">
            <a:avLst/>
          </a:prstGeom>
        </p:spPr>
        <p:txBody>
          <a:bodyPr anchor="t" rtlCol="false" tIns="0" lIns="0" bIns="0" rIns="0">
            <a:spAutoFit/>
          </a:bodyPr>
          <a:lstStyle/>
          <a:p>
            <a:pPr algn="l">
              <a:lnSpc>
                <a:spcPts val="6929"/>
              </a:lnSpc>
              <a:spcBef>
                <a:spcPct val="0"/>
              </a:spcBef>
            </a:pPr>
            <a:r>
              <a:rPr lang="en-US" sz="4949">
                <a:solidFill>
                  <a:srgbClr val="AECBB0"/>
                </a:solidFill>
                <a:latin typeface="League Spartan"/>
                <a:ea typeface="League Spartan"/>
                <a:cs typeface="League Spartan"/>
                <a:sym typeface="League Spartan"/>
              </a:rPr>
              <a:t>ESTIMATION DU COÛT DU PROJET  </a:t>
            </a:r>
          </a:p>
        </p:txBody>
      </p:sp>
      <p:sp>
        <p:nvSpPr>
          <p:cNvPr name="TextBox 4" id="4"/>
          <p:cNvSpPr txBox="true"/>
          <p:nvPr/>
        </p:nvSpPr>
        <p:spPr>
          <a:xfrm rot="0">
            <a:off x="14371632" y="9588287"/>
            <a:ext cx="6815257" cy="698713"/>
          </a:xfrm>
          <a:prstGeom prst="rect">
            <a:avLst/>
          </a:prstGeom>
        </p:spPr>
        <p:txBody>
          <a:bodyPr anchor="t" rtlCol="false" tIns="0" lIns="0" bIns="0" rIns="0">
            <a:spAutoFit/>
          </a:bodyPr>
          <a:lstStyle/>
          <a:p>
            <a:pPr algn="ctr">
              <a:lnSpc>
                <a:spcPts val="5649"/>
              </a:lnSpc>
              <a:spcBef>
                <a:spcPct val="0"/>
              </a:spcBef>
            </a:pPr>
            <a:r>
              <a:rPr lang="en-US" b="true" sz="4035" spc="564">
                <a:solidFill>
                  <a:srgbClr val="191919"/>
                </a:solidFill>
                <a:latin typeface="Gotham Bold"/>
                <a:ea typeface="Gotham Bold"/>
                <a:cs typeface="Gotham Bold"/>
                <a:sym typeface="Gotham Bold"/>
              </a:rPr>
              <a:t>9</a:t>
            </a:r>
          </a:p>
        </p:txBody>
      </p:sp>
      <p:sp>
        <p:nvSpPr>
          <p:cNvPr name="Freeform 5" id="5"/>
          <p:cNvSpPr/>
          <p:nvPr/>
        </p:nvSpPr>
        <p:spPr>
          <a:xfrm flipH="false" flipV="false" rot="0">
            <a:off x="4625780" y="9473760"/>
            <a:ext cx="2958536" cy="2824864"/>
          </a:xfrm>
          <a:custGeom>
            <a:avLst/>
            <a:gdLst/>
            <a:ahLst/>
            <a:cxnLst/>
            <a:rect r="r" b="b" t="t" l="l"/>
            <a:pathLst>
              <a:path h="2824864" w="2958536">
                <a:moveTo>
                  <a:pt x="0" y="0"/>
                </a:moveTo>
                <a:lnTo>
                  <a:pt x="2958536" y="0"/>
                </a:lnTo>
                <a:lnTo>
                  <a:pt x="2958536" y="2824863"/>
                </a:lnTo>
                <a:lnTo>
                  <a:pt x="0" y="2824863"/>
                </a:lnTo>
                <a:lnTo>
                  <a:pt x="0" y="0"/>
                </a:lnTo>
                <a:close/>
              </a:path>
            </a:pathLst>
          </a:custGeom>
          <a:blipFill>
            <a:blip r:embed="rId3">
              <a:alphaModFix amt="8999"/>
            </a:blip>
            <a:stretch>
              <a:fillRect l="0" t="-14190" r="0" b="-14190"/>
            </a:stretch>
          </a:blipFill>
        </p:spPr>
      </p:sp>
      <p:grpSp>
        <p:nvGrpSpPr>
          <p:cNvPr name="Group 6" id="6"/>
          <p:cNvGrpSpPr/>
          <p:nvPr/>
        </p:nvGrpSpPr>
        <p:grpSpPr>
          <a:xfrm rot="0">
            <a:off x="-8533351" y="-353712"/>
            <a:ext cx="10994424" cy="1099442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56A881">
                  <a:alpha val="11765"/>
                </a:srgbClr>
              </a:solidFill>
              <a:prstDash val="solid"/>
              <a:miter/>
            </a:ln>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9895612">
            <a:off x="524805" y="-1412432"/>
            <a:ext cx="2958536" cy="2824864"/>
          </a:xfrm>
          <a:custGeom>
            <a:avLst/>
            <a:gdLst/>
            <a:ahLst/>
            <a:cxnLst/>
            <a:rect r="r" b="b" t="t" l="l"/>
            <a:pathLst>
              <a:path h="2824864" w="2958536">
                <a:moveTo>
                  <a:pt x="0" y="0"/>
                </a:moveTo>
                <a:lnTo>
                  <a:pt x="2958535" y="0"/>
                </a:lnTo>
                <a:lnTo>
                  <a:pt x="2958535" y="2824864"/>
                </a:lnTo>
                <a:lnTo>
                  <a:pt x="0" y="2824864"/>
                </a:lnTo>
                <a:lnTo>
                  <a:pt x="0" y="0"/>
                </a:lnTo>
                <a:close/>
              </a:path>
            </a:pathLst>
          </a:custGeom>
          <a:blipFill>
            <a:blip r:embed="rId3">
              <a:alphaModFix amt="8999"/>
            </a:blip>
            <a:stretch>
              <a:fillRect l="0" t="-14190" r="0" b="-14190"/>
            </a:stretch>
          </a:blipFill>
        </p:spPr>
      </p:sp>
      <p:grpSp>
        <p:nvGrpSpPr>
          <p:cNvPr name="Group 10" id="10"/>
          <p:cNvGrpSpPr/>
          <p:nvPr/>
        </p:nvGrpSpPr>
        <p:grpSpPr>
          <a:xfrm rot="0">
            <a:off x="15831257" y="-6238799"/>
            <a:ext cx="14214475" cy="1421447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6A881"/>
            </a:solidFill>
            <a:ln cap="sq">
              <a:noFill/>
              <a:prstDash val="solid"/>
              <a:miter/>
            </a:ln>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3" id="13"/>
          <p:cNvSpPr/>
          <p:nvPr/>
        </p:nvSpPr>
        <p:spPr>
          <a:xfrm flipH="false" flipV="false" rot="-1252649">
            <a:off x="16858748" y="-674485"/>
            <a:ext cx="2858505" cy="5878708"/>
          </a:xfrm>
          <a:custGeom>
            <a:avLst/>
            <a:gdLst/>
            <a:ahLst/>
            <a:cxnLst/>
            <a:rect r="r" b="b" t="t" l="l"/>
            <a:pathLst>
              <a:path h="5878708" w="2858505">
                <a:moveTo>
                  <a:pt x="0" y="0"/>
                </a:moveTo>
                <a:lnTo>
                  <a:pt x="2858504" y="0"/>
                </a:lnTo>
                <a:lnTo>
                  <a:pt x="2858504" y="5878708"/>
                </a:lnTo>
                <a:lnTo>
                  <a:pt x="0" y="5878708"/>
                </a:lnTo>
                <a:lnTo>
                  <a:pt x="0" y="0"/>
                </a:lnTo>
                <a:close/>
              </a:path>
            </a:pathLst>
          </a:custGeom>
          <a:blipFill>
            <a:blip r:embed="rId4">
              <a:alphaModFix amt="53000"/>
              <a:extLst>
                <a:ext uri="{96DAC541-7B7A-43D3-8B79-37D633B846F1}">
                  <asvg:svgBlip xmlns:asvg="http://schemas.microsoft.com/office/drawing/2016/SVG/main" r:embed="rId5"/>
                </a:ext>
              </a:extLst>
            </a:blip>
            <a:stretch>
              <a:fillRect l="0" t="0" r="-204881" b="0"/>
            </a:stretch>
          </a:blipFill>
        </p:spPr>
      </p:sp>
      <p:sp>
        <p:nvSpPr>
          <p:cNvPr name="Freeform 14" id="14"/>
          <p:cNvSpPr/>
          <p:nvPr/>
        </p:nvSpPr>
        <p:spPr>
          <a:xfrm flipH="false" flipV="false" rot="3292229">
            <a:off x="16601062" y="7603116"/>
            <a:ext cx="1819191" cy="3741288"/>
          </a:xfrm>
          <a:custGeom>
            <a:avLst/>
            <a:gdLst/>
            <a:ahLst/>
            <a:cxnLst/>
            <a:rect r="r" b="b" t="t" l="l"/>
            <a:pathLst>
              <a:path h="3741288" w="1819191">
                <a:moveTo>
                  <a:pt x="0" y="0"/>
                </a:moveTo>
                <a:lnTo>
                  <a:pt x="1819191" y="0"/>
                </a:lnTo>
                <a:lnTo>
                  <a:pt x="1819191" y="3741288"/>
                </a:lnTo>
                <a:lnTo>
                  <a:pt x="0" y="3741288"/>
                </a:lnTo>
                <a:lnTo>
                  <a:pt x="0" y="0"/>
                </a:lnTo>
                <a:close/>
              </a:path>
            </a:pathLst>
          </a:custGeom>
          <a:blipFill>
            <a:blip r:embed="rId6">
              <a:alphaModFix amt="53000"/>
              <a:extLst>
                <a:ext uri="{96DAC541-7B7A-43D3-8B79-37D633B846F1}">
                  <asvg:svgBlip xmlns:asvg="http://schemas.microsoft.com/office/drawing/2016/SVG/main" r:embed="rId7"/>
                </a:ext>
              </a:extLst>
            </a:blip>
            <a:stretch>
              <a:fillRect l="0" t="0" r="-204881"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TextBox 3" id="3"/>
          <p:cNvSpPr txBox="true"/>
          <p:nvPr/>
        </p:nvSpPr>
        <p:spPr>
          <a:xfrm rot="0">
            <a:off x="14371632" y="9588287"/>
            <a:ext cx="6815257" cy="698713"/>
          </a:xfrm>
          <a:prstGeom prst="rect">
            <a:avLst/>
          </a:prstGeom>
        </p:spPr>
        <p:txBody>
          <a:bodyPr anchor="t" rtlCol="false" tIns="0" lIns="0" bIns="0" rIns="0">
            <a:spAutoFit/>
          </a:bodyPr>
          <a:lstStyle/>
          <a:p>
            <a:pPr algn="ctr">
              <a:lnSpc>
                <a:spcPts val="5649"/>
              </a:lnSpc>
              <a:spcBef>
                <a:spcPct val="0"/>
              </a:spcBef>
            </a:pPr>
            <a:r>
              <a:rPr lang="en-US" b="true" sz="4035" spc="564">
                <a:solidFill>
                  <a:srgbClr val="191919"/>
                </a:solidFill>
                <a:latin typeface="Gotham Bold"/>
                <a:ea typeface="Gotham Bold"/>
                <a:cs typeface="Gotham Bold"/>
                <a:sym typeface="Gotham Bold"/>
              </a:rPr>
              <a:t>10</a:t>
            </a:r>
          </a:p>
        </p:txBody>
      </p:sp>
      <p:sp>
        <p:nvSpPr>
          <p:cNvPr name="Freeform 4" id="4"/>
          <p:cNvSpPr/>
          <p:nvPr/>
        </p:nvSpPr>
        <p:spPr>
          <a:xfrm flipH="false" flipV="false" rot="0">
            <a:off x="3953637" y="0"/>
            <a:ext cx="11468615" cy="10287000"/>
          </a:xfrm>
          <a:custGeom>
            <a:avLst/>
            <a:gdLst/>
            <a:ahLst/>
            <a:cxnLst/>
            <a:rect r="r" b="b" t="t" l="l"/>
            <a:pathLst>
              <a:path h="10287000" w="11468615">
                <a:moveTo>
                  <a:pt x="0" y="0"/>
                </a:moveTo>
                <a:lnTo>
                  <a:pt x="11468615" y="0"/>
                </a:lnTo>
                <a:lnTo>
                  <a:pt x="11468615" y="10287000"/>
                </a:lnTo>
                <a:lnTo>
                  <a:pt x="0" y="10287000"/>
                </a:lnTo>
                <a:lnTo>
                  <a:pt x="0" y="0"/>
                </a:lnTo>
                <a:close/>
              </a:path>
            </a:pathLst>
          </a:custGeom>
          <a:blipFill>
            <a:blip r:embed="rId3"/>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TextBox 3" id="3"/>
          <p:cNvSpPr txBox="true"/>
          <p:nvPr/>
        </p:nvSpPr>
        <p:spPr>
          <a:xfrm rot="0">
            <a:off x="4958139" y="2073298"/>
            <a:ext cx="8371722" cy="1185551"/>
          </a:xfrm>
          <a:prstGeom prst="rect">
            <a:avLst/>
          </a:prstGeom>
        </p:spPr>
        <p:txBody>
          <a:bodyPr anchor="t" rtlCol="false" tIns="0" lIns="0" bIns="0" rIns="0">
            <a:spAutoFit/>
          </a:bodyPr>
          <a:lstStyle/>
          <a:p>
            <a:pPr algn="l">
              <a:lnSpc>
                <a:spcPts val="9729"/>
              </a:lnSpc>
              <a:spcBef>
                <a:spcPct val="0"/>
              </a:spcBef>
            </a:pPr>
            <a:r>
              <a:rPr lang="en-US" sz="6949">
                <a:solidFill>
                  <a:srgbClr val="AECBB0"/>
                </a:solidFill>
                <a:latin typeface="League Spartan"/>
                <a:ea typeface="League Spartan"/>
                <a:cs typeface="League Spartan"/>
                <a:sym typeface="League Spartan"/>
              </a:rPr>
              <a:t>NOUS GAGNONS </a:t>
            </a:r>
          </a:p>
        </p:txBody>
      </p:sp>
      <p:sp>
        <p:nvSpPr>
          <p:cNvPr name="TextBox 4" id="4"/>
          <p:cNvSpPr txBox="true"/>
          <p:nvPr/>
        </p:nvSpPr>
        <p:spPr>
          <a:xfrm rot="0">
            <a:off x="14371632" y="9588287"/>
            <a:ext cx="6815257" cy="698713"/>
          </a:xfrm>
          <a:prstGeom prst="rect">
            <a:avLst/>
          </a:prstGeom>
        </p:spPr>
        <p:txBody>
          <a:bodyPr anchor="t" rtlCol="false" tIns="0" lIns="0" bIns="0" rIns="0">
            <a:spAutoFit/>
          </a:bodyPr>
          <a:lstStyle/>
          <a:p>
            <a:pPr algn="ctr">
              <a:lnSpc>
                <a:spcPts val="5649"/>
              </a:lnSpc>
              <a:spcBef>
                <a:spcPct val="0"/>
              </a:spcBef>
            </a:pPr>
            <a:r>
              <a:rPr lang="en-US" b="true" sz="4035" spc="564">
                <a:solidFill>
                  <a:srgbClr val="191919"/>
                </a:solidFill>
                <a:latin typeface="Gotham Bold"/>
                <a:ea typeface="Gotham Bold"/>
                <a:cs typeface="Gotham Bold"/>
                <a:sym typeface="Gotham Bold"/>
              </a:rPr>
              <a:t>9</a:t>
            </a:r>
          </a:p>
        </p:txBody>
      </p:sp>
      <p:sp>
        <p:nvSpPr>
          <p:cNvPr name="Freeform 5" id="5"/>
          <p:cNvSpPr/>
          <p:nvPr/>
        </p:nvSpPr>
        <p:spPr>
          <a:xfrm flipH="false" flipV="false" rot="0">
            <a:off x="4625780" y="9473760"/>
            <a:ext cx="2958536" cy="2824864"/>
          </a:xfrm>
          <a:custGeom>
            <a:avLst/>
            <a:gdLst/>
            <a:ahLst/>
            <a:cxnLst/>
            <a:rect r="r" b="b" t="t" l="l"/>
            <a:pathLst>
              <a:path h="2824864" w="2958536">
                <a:moveTo>
                  <a:pt x="0" y="0"/>
                </a:moveTo>
                <a:lnTo>
                  <a:pt x="2958536" y="0"/>
                </a:lnTo>
                <a:lnTo>
                  <a:pt x="2958536" y="2824863"/>
                </a:lnTo>
                <a:lnTo>
                  <a:pt x="0" y="2824863"/>
                </a:lnTo>
                <a:lnTo>
                  <a:pt x="0" y="0"/>
                </a:lnTo>
                <a:close/>
              </a:path>
            </a:pathLst>
          </a:custGeom>
          <a:blipFill>
            <a:blip r:embed="rId3">
              <a:alphaModFix amt="8999"/>
            </a:blip>
            <a:stretch>
              <a:fillRect l="0" t="-14190" r="0" b="-14190"/>
            </a:stretch>
          </a:blipFill>
        </p:spPr>
      </p:sp>
      <p:grpSp>
        <p:nvGrpSpPr>
          <p:cNvPr name="Group 6" id="6"/>
          <p:cNvGrpSpPr/>
          <p:nvPr/>
        </p:nvGrpSpPr>
        <p:grpSpPr>
          <a:xfrm rot="0">
            <a:off x="-9228676" y="-353712"/>
            <a:ext cx="10994424" cy="1099442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56A881">
                  <a:alpha val="11765"/>
                </a:srgbClr>
              </a:solidFill>
              <a:prstDash val="solid"/>
              <a:miter/>
            </a:ln>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9895612">
            <a:off x="524805" y="-1412432"/>
            <a:ext cx="2958536" cy="2824864"/>
          </a:xfrm>
          <a:custGeom>
            <a:avLst/>
            <a:gdLst/>
            <a:ahLst/>
            <a:cxnLst/>
            <a:rect r="r" b="b" t="t" l="l"/>
            <a:pathLst>
              <a:path h="2824864" w="2958536">
                <a:moveTo>
                  <a:pt x="0" y="0"/>
                </a:moveTo>
                <a:lnTo>
                  <a:pt x="2958535" y="0"/>
                </a:lnTo>
                <a:lnTo>
                  <a:pt x="2958535" y="2824864"/>
                </a:lnTo>
                <a:lnTo>
                  <a:pt x="0" y="2824864"/>
                </a:lnTo>
                <a:lnTo>
                  <a:pt x="0" y="0"/>
                </a:lnTo>
                <a:close/>
              </a:path>
            </a:pathLst>
          </a:custGeom>
          <a:blipFill>
            <a:blip r:embed="rId3">
              <a:alphaModFix amt="8999"/>
            </a:blip>
            <a:stretch>
              <a:fillRect l="0" t="-14190" r="0" b="-14190"/>
            </a:stretch>
          </a:blipFill>
        </p:spPr>
      </p:sp>
      <p:grpSp>
        <p:nvGrpSpPr>
          <p:cNvPr name="Group 10" id="10"/>
          <p:cNvGrpSpPr/>
          <p:nvPr/>
        </p:nvGrpSpPr>
        <p:grpSpPr>
          <a:xfrm rot="0">
            <a:off x="15831257" y="-6238799"/>
            <a:ext cx="14214475" cy="1421447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6A881"/>
            </a:solidFill>
            <a:ln cap="sq">
              <a:noFill/>
              <a:prstDash val="solid"/>
              <a:miter/>
            </a:ln>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3" id="13"/>
          <p:cNvSpPr/>
          <p:nvPr/>
        </p:nvSpPr>
        <p:spPr>
          <a:xfrm flipH="false" flipV="false" rot="-1252649">
            <a:off x="16858748" y="-732706"/>
            <a:ext cx="2858505" cy="5878708"/>
          </a:xfrm>
          <a:custGeom>
            <a:avLst/>
            <a:gdLst/>
            <a:ahLst/>
            <a:cxnLst/>
            <a:rect r="r" b="b" t="t" l="l"/>
            <a:pathLst>
              <a:path h="5878708" w="2858505">
                <a:moveTo>
                  <a:pt x="0" y="0"/>
                </a:moveTo>
                <a:lnTo>
                  <a:pt x="2858504" y="0"/>
                </a:lnTo>
                <a:lnTo>
                  <a:pt x="2858504" y="5878707"/>
                </a:lnTo>
                <a:lnTo>
                  <a:pt x="0" y="5878707"/>
                </a:lnTo>
                <a:lnTo>
                  <a:pt x="0" y="0"/>
                </a:lnTo>
                <a:close/>
              </a:path>
            </a:pathLst>
          </a:custGeom>
          <a:blipFill>
            <a:blip r:embed="rId4">
              <a:alphaModFix amt="53000"/>
              <a:extLst>
                <a:ext uri="{96DAC541-7B7A-43D3-8B79-37D633B846F1}">
                  <asvg:svgBlip xmlns:asvg="http://schemas.microsoft.com/office/drawing/2016/SVG/main" r:embed="rId5"/>
                </a:ext>
              </a:extLst>
            </a:blip>
            <a:stretch>
              <a:fillRect l="0" t="0" r="-204881" b="0"/>
            </a:stretch>
          </a:blipFill>
        </p:spPr>
      </p:sp>
      <p:sp>
        <p:nvSpPr>
          <p:cNvPr name="Freeform 14" id="14"/>
          <p:cNvSpPr/>
          <p:nvPr/>
        </p:nvSpPr>
        <p:spPr>
          <a:xfrm flipH="false" flipV="false" rot="3292229">
            <a:off x="16601062" y="7603116"/>
            <a:ext cx="1819191" cy="3741288"/>
          </a:xfrm>
          <a:custGeom>
            <a:avLst/>
            <a:gdLst/>
            <a:ahLst/>
            <a:cxnLst/>
            <a:rect r="r" b="b" t="t" l="l"/>
            <a:pathLst>
              <a:path h="3741288" w="1819191">
                <a:moveTo>
                  <a:pt x="0" y="0"/>
                </a:moveTo>
                <a:lnTo>
                  <a:pt x="1819191" y="0"/>
                </a:lnTo>
                <a:lnTo>
                  <a:pt x="1819191" y="3741288"/>
                </a:lnTo>
                <a:lnTo>
                  <a:pt x="0" y="3741288"/>
                </a:lnTo>
                <a:lnTo>
                  <a:pt x="0" y="0"/>
                </a:lnTo>
                <a:close/>
              </a:path>
            </a:pathLst>
          </a:custGeom>
          <a:blipFill>
            <a:blip r:embed="rId6">
              <a:alphaModFix amt="53000"/>
              <a:extLst>
                <a:ext uri="{96DAC541-7B7A-43D3-8B79-37D633B846F1}">
                  <asvg:svgBlip xmlns:asvg="http://schemas.microsoft.com/office/drawing/2016/SVG/main" r:embed="rId7"/>
                </a:ext>
              </a:extLst>
            </a:blip>
            <a:stretch>
              <a:fillRect l="0" t="0" r="-204881" b="0"/>
            </a:stretch>
          </a:blipFill>
        </p:spPr>
      </p:sp>
      <p:sp>
        <p:nvSpPr>
          <p:cNvPr name="TextBox 15" id="15"/>
          <p:cNvSpPr txBox="true"/>
          <p:nvPr/>
        </p:nvSpPr>
        <p:spPr>
          <a:xfrm rot="0">
            <a:off x="2461073" y="4823835"/>
            <a:ext cx="14802557" cy="4850177"/>
          </a:xfrm>
          <a:prstGeom prst="rect">
            <a:avLst/>
          </a:prstGeom>
        </p:spPr>
        <p:txBody>
          <a:bodyPr anchor="t" rtlCol="false" tIns="0" lIns="0" bIns="0" rIns="0">
            <a:spAutoFit/>
          </a:bodyPr>
          <a:lstStyle/>
          <a:p>
            <a:pPr algn="l">
              <a:lnSpc>
                <a:spcPts val="22326"/>
              </a:lnSpc>
            </a:pPr>
            <a:r>
              <a:rPr lang="en-US" sz="15947">
                <a:solidFill>
                  <a:srgbClr val="1C6921"/>
                </a:solidFill>
                <a:latin typeface="League Spartan"/>
                <a:ea typeface="League Spartan"/>
                <a:cs typeface="League Spartan"/>
                <a:sym typeface="League Spartan"/>
              </a:rPr>
              <a:t>51.152.463 € </a:t>
            </a:r>
          </a:p>
          <a:p>
            <a:pPr algn="l">
              <a:lnSpc>
                <a:spcPts val="16308"/>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64224" y="9418474"/>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6A881"/>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437334" y="1026231"/>
            <a:ext cx="7515529" cy="944784"/>
          </a:xfrm>
          <a:prstGeom prst="rect">
            <a:avLst/>
          </a:prstGeom>
        </p:spPr>
        <p:txBody>
          <a:bodyPr anchor="t" rtlCol="false" tIns="0" lIns="0" bIns="0" rIns="0">
            <a:spAutoFit/>
          </a:bodyPr>
          <a:lstStyle/>
          <a:p>
            <a:pPr algn="l">
              <a:lnSpc>
                <a:spcPts val="7775"/>
              </a:lnSpc>
              <a:spcBef>
                <a:spcPct val="0"/>
              </a:spcBef>
            </a:pPr>
            <a:r>
              <a:rPr lang="en-US" sz="5553" u="sng">
                <a:solidFill>
                  <a:srgbClr val="1C6921"/>
                </a:solidFill>
                <a:latin typeface="League Spartan"/>
                <a:ea typeface="League Spartan"/>
                <a:cs typeface="League Spartan"/>
                <a:sym typeface="League Spartan"/>
              </a:rPr>
              <a:t>DU DETAIL:</a:t>
            </a:r>
          </a:p>
        </p:txBody>
      </p:sp>
      <p:grpSp>
        <p:nvGrpSpPr>
          <p:cNvPr name="Group 6" id="6"/>
          <p:cNvGrpSpPr/>
          <p:nvPr/>
        </p:nvGrpSpPr>
        <p:grpSpPr>
          <a:xfrm rot="0">
            <a:off x="13788379" y="-2057400"/>
            <a:ext cx="3086100" cy="308610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6A881"/>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2672219" y="2447498"/>
            <a:ext cx="6280644" cy="1972518"/>
            <a:chOff x="0" y="0"/>
            <a:chExt cx="8374193" cy="2630024"/>
          </a:xfrm>
        </p:grpSpPr>
        <p:grpSp>
          <p:nvGrpSpPr>
            <p:cNvPr name="Group 10" id="10"/>
            <p:cNvGrpSpPr/>
            <p:nvPr/>
          </p:nvGrpSpPr>
          <p:grpSpPr>
            <a:xfrm rot="0">
              <a:off x="0" y="0"/>
              <a:ext cx="8374193" cy="1307073"/>
              <a:chOff x="0" y="0"/>
              <a:chExt cx="2710142" cy="423008"/>
            </a:xfrm>
          </p:grpSpPr>
          <p:sp>
            <p:nvSpPr>
              <p:cNvPr name="Freeform 11" id="11"/>
              <p:cNvSpPr/>
              <p:nvPr/>
            </p:nvSpPr>
            <p:spPr>
              <a:xfrm flipH="false" flipV="false" rot="0">
                <a:off x="0" y="0"/>
                <a:ext cx="2710142" cy="423008"/>
              </a:xfrm>
              <a:custGeom>
                <a:avLst/>
                <a:gdLst/>
                <a:ahLst/>
                <a:cxnLst/>
                <a:rect r="r" b="b" t="t" l="l"/>
                <a:pathLst>
                  <a:path h="423008" w="2710142">
                    <a:moveTo>
                      <a:pt x="0" y="0"/>
                    </a:moveTo>
                    <a:lnTo>
                      <a:pt x="2710142" y="0"/>
                    </a:lnTo>
                    <a:lnTo>
                      <a:pt x="2710142" y="423008"/>
                    </a:lnTo>
                    <a:lnTo>
                      <a:pt x="0" y="423008"/>
                    </a:lnTo>
                    <a:close/>
                  </a:path>
                </a:pathLst>
              </a:custGeom>
              <a:solidFill>
                <a:srgbClr val="FFFFFF"/>
              </a:solidFill>
            </p:spPr>
          </p:sp>
          <p:sp>
            <p:nvSpPr>
              <p:cNvPr name="TextBox 12" id="12"/>
              <p:cNvSpPr txBox="true"/>
              <p:nvPr/>
            </p:nvSpPr>
            <p:spPr>
              <a:xfrm>
                <a:off x="0" y="-47625"/>
                <a:ext cx="2710142" cy="470633"/>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1238939" y="239542"/>
              <a:ext cx="6851135" cy="2390482"/>
            </a:xfrm>
            <a:prstGeom prst="rect">
              <a:avLst/>
            </a:prstGeom>
          </p:spPr>
          <p:txBody>
            <a:bodyPr anchor="t" rtlCol="false" tIns="0" lIns="0" bIns="0" rIns="0">
              <a:spAutoFit/>
            </a:bodyPr>
            <a:lstStyle/>
            <a:p>
              <a:pPr algn="l">
                <a:lnSpc>
                  <a:spcPts val="4737"/>
                </a:lnSpc>
                <a:spcBef>
                  <a:spcPct val="0"/>
                </a:spcBef>
              </a:pPr>
              <a:r>
                <a:rPr lang="en-US" sz="3383">
                  <a:solidFill>
                    <a:srgbClr val="000000"/>
                  </a:solidFill>
                  <a:latin typeface="Poppins"/>
                  <a:ea typeface="Poppins"/>
                  <a:cs typeface="Poppins"/>
                  <a:sym typeface="Poppins"/>
                </a:rPr>
                <a:t>Méd nécessitant une ordonnance, prescrit par Jours : </a:t>
              </a:r>
              <a:r>
                <a:rPr lang="en-US" sz="3383" b="true">
                  <a:solidFill>
                    <a:srgbClr val="FF5757"/>
                  </a:solidFill>
                  <a:latin typeface="Poppins Bold"/>
                  <a:ea typeface="Poppins Bold"/>
                  <a:cs typeface="Poppins Bold"/>
                  <a:sym typeface="Poppins Bold"/>
                </a:rPr>
                <a:t>M=295 890</a:t>
              </a:r>
            </a:p>
          </p:txBody>
        </p:sp>
      </p:grpSp>
      <p:sp>
        <p:nvSpPr>
          <p:cNvPr name="TextBox 14" id="14"/>
          <p:cNvSpPr txBox="true"/>
          <p:nvPr/>
        </p:nvSpPr>
        <p:spPr>
          <a:xfrm rot="0">
            <a:off x="2212584" y="6739547"/>
            <a:ext cx="5688285" cy="592455"/>
          </a:xfrm>
          <a:prstGeom prst="rect">
            <a:avLst/>
          </a:prstGeom>
        </p:spPr>
        <p:txBody>
          <a:bodyPr anchor="t" rtlCol="false" tIns="0" lIns="0" bIns="0" rIns="0">
            <a:spAutoFit/>
          </a:bodyPr>
          <a:lstStyle/>
          <a:p>
            <a:pPr algn="l">
              <a:lnSpc>
                <a:spcPts val="4619"/>
              </a:lnSpc>
              <a:spcBef>
                <a:spcPct val="0"/>
              </a:spcBef>
            </a:pPr>
            <a:r>
              <a:rPr lang="en-US" sz="3299">
                <a:solidFill>
                  <a:srgbClr val="000000"/>
                </a:solidFill>
                <a:latin typeface="Poppins"/>
                <a:ea typeface="Poppins"/>
                <a:cs typeface="Poppins"/>
                <a:sym typeface="Poppins"/>
              </a:rPr>
              <a:t>Taux de pénetration : </a:t>
            </a:r>
            <a:r>
              <a:rPr lang="en-US" sz="3299" b="true">
                <a:solidFill>
                  <a:srgbClr val="FF5757"/>
                </a:solidFill>
                <a:latin typeface="Poppins Bold"/>
                <a:ea typeface="Poppins Bold"/>
                <a:cs typeface="Poppins Bold"/>
                <a:sym typeface="Poppins Bold"/>
              </a:rPr>
              <a:t>5,9 %</a:t>
            </a:r>
          </a:p>
        </p:txBody>
      </p:sp>
      <p:grpSp>
        <p:nvGrpSpPr>
          <p:cNvPr name="Group 15" id="15"/>
          <p:cNvGrpSpPr/>
          <p:nvPr/>
        </p:nvGrpSpPr>
        <p:grpSpPr>
          <a:xfrm rot="0">
            <a:off x="9480847" y="7797778"/>
            <a:ext cx="6902951" cy="971841"/>
            <a:chOff x="0" y="0"/>
            <a:chExt cx="9203935" cy="1295788"/>
          </a:xfrm>
        </p:grpSpPr>
        <p:grpSp>
          <p:nvGrpSpPr>
            <p:cNvPr name="Group 16" id="16"/>
            <p:cNvGrpSpPr/>
            <p:nvPr/>
          </p:nvGrpSpPr>
          <p:grpSpPr>
            <a:xfrm rot="0">
              <a:off x="0" y="0"/>
              <a:ext cx="9203935" cy="1295788"/>
              <a:chOff x="0" y="0"/>
              <a:chExt cx="3056540" cy="430319"/>
            </a:xfrm>
          </p:grpSpPr>
          <p:sp>
            <p:nvSpPr>
              <p:cNvPr name="Freeform 17" id="17"/>
              <p:cNvSpPr/>
              <p:nvPr/>
            </p:nvSpPr>
            <p:spPr>
              <a:xfrm flipH="false" flipV="false" rot="0">
                <a:off x="0" y="0"/>
                <a:ext cx="3056540" cy="430319"/>
              </a:xfrm>
              <a:custGeom>
                <a:avLst/>
                <a:gdLst/>
                <a:ahLst/>
                <a:cxnLst/>
                <a:rect r="r" b="b" t="t" l="l"/>
                <a:pathLst>
                  <a:path h="430319" w="3056540">
                    <a:moveTo>
                      <a:pt x="0" y="0"/>
                    </a:moveTo>
                    <a:lnTo>
                      <a:pt x="3056540" y="0"/>
                    </a:lnTo>
                    <a:lnTo>
                      <a:pt x="3056540" y="430319"/>
                    </a:lnTo>
                    <a:lnTo>
                      <a:pt x="0" y="430319"/>
                    </a:lnTo>
                    <a:close/>
                  </a:path>
                </a:pathLst>
              </a:custGeom>
              <a:solidFill>
                <a:srgbClr val="FFFFFF"/>
              </a:solidFill>
            </p:spPr>
          </p:sp>
          <p:sp>
            <p:nvSpPr>
              <p:cNvPr name="TextBox 18" id="18"/>
              <p:cNvSpPr txBox="true"/>
              <p:nvPr/>
            </p:nvSpPr>
            <p:spPr>
              <a:xfrm>
                <a:off x="0" y="-47625"/>
                <a:ext cx="3056540" cy="477944"/>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1361697" y="-71471"/>
              <a:ext cx="7842238" cy="726652"/>
            </a:xfrm>
            <a:prstGeom prst="rect">
              <a:avLst/>
            </a:prstGeom>
          </p:spPr>
          <p:txBody>
            <a:bodyPr anchor="t" rtlCol="false" tIns="0" lIns="0" bIns="0" rIns="0">
              <a:spAutoFit/>
            </a:bodyPr>
            <a:lstStyle/>
            <a:p>
              <a:pPr algn="l">
                <a:lnSpc>
                  <a:spcPts val="4479"/>
                </a:lnSpc>
                <a:spcBef>
                  <a:spcPct val="0"/>
                </a:spcBef>
              </a:pPr>
              <a:r>
                <a:rPr lang="en-US" sz="3199">
                  <a:solidFill>
                    <a:srgbClr val="000000"/>
                  </a:solidFill>
                  <a:latin typeface="Poppins"/>
                  <a:ea typeface="Poppins"/>
                  <a:cs typeface="Poppins"/>
                  <a:sym typeface="Poppins"/>
                </a:rPr>
                <a:t>Prix moyen : </a:t>
              </a:r>
              <a:r>
                <a:rPr lang="en-US" sz="3199" b="true">
                  <a:solidFill>
                    <a:srgbClr val="FF5757"/>
                  </a:solidFill>
                  <a:latin typeface="Poppins Bold"/>
                  <a:ea typeface="Poppins Bold"/>
                  <a:cs typeface="Poppins Bold"/>
                  <a:sym typeface="Poppins Bold"/>
                </a:rPr>
                <a:t>15 euro</a:t>
              </a:r>
            </a:p>
          </p:txBody>
        </p:sp>
      </p:grpSp>
      <p:grpSp>
        <p:nvGrpSpPr>
          <p:cNvPr name="Group 20" id="20"/>
          <p:cNvGrpSpPr/>
          <p:nvPr/>
        </p:nvGrpSpPr>
        <p:grpSpPr>
          <a:xfrm rot="0">
            <a:off x="-9458966" y="-84329"/>
            <a:ext cx="10994424" cy="10994424"/>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56A881">
                  <a:alpha val="11765"/>
                </a:srgbClr>
              </a:solidFill>
              <a:prstDash val="solid"/>
              <a:miter/>
            </a:ln>
          </p:spPr>
        </p:sp>
        <p:sp>
          <p:nvSpPr>
            <p:cNvPr name="TextBox 22" id="22"/>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23" id="23"/>
          <p:cNvSpPr/>
          <p:nvPr/>
        </p:nvSpPr>
        <p:spPr>
          <a:xfrm flipH="false" flipV="false" rot="0">
            <a:off x="13123314" y="9258300"/>
            <a:ext cx="2545689" cy="2430670"/>
          </a:xfrm>
          <a:custGeom>
            <a:avLst/>
            <a:gdLst/>
            <a:ahLst/>
            <a:cxnLst/>
            <a:rect r="r" b="b" t="t" l="l"/>
            <a:pathLst>
              <a:path h="2430670" w="2545689">
                <a:moveTo>
                  <a:pt x="0" y="0"/>
                </a:moveTo>
                <a:lnTo>
                  <a:pt x="2545689" y="0"/>
                </a:lnTo>
                <a:lnTo>
                  <a:pt x="2545689" y="2430670"/>
                </a:lnTo>
                <a:lnTo>
                  <a:pt x="0" y="2430670"/>
                </a:lnTo>
                <a:lnTo>
                  <a:pt x="0" y="0"/>
                </a:lnTo>
                <a:close/>
              </a:path>
            </a:pathLst>
          </a:custGeom>
          <a:blipFill>
            <a:blip r:embed="rId2">
              <a:alphaModFix amt="8999"/>
            </a:blip>
            <a:stretch>
              <a:fillRect l="0" t="-14190" r="0" b="-14190"/>
            </a:stretch>
          </a:blipFill>
        </p:spPr>
      </p:sp>
      <p:sp>
        <p:nvSpPr>
          <p:cNvPr name="Freeform 24" id="24"/>
          <p:cNvSpPr/>
          <p:nvPr/>
        </p:nvSpPr>
        <p:spPr>
          <a:xfrm flipH="false" flipV="false" rot="-10800000">
            <a:off x="8340017" y="-1299664"/>
            <a:ext cx="2545689" cy="2430670"/>
          </a:xfrm>
          <a:custGeom>
            <a:avLst/>
            <a:gdLst/>
            <a:ahLst/>
            <a:cxnLst/>
            <a:rect r="r" b="b" t="t" l="l"/>
            <a:pathLst>
              <a:path h="2430670" w="2545689">
                <a:moveTo>
                  <a:pt x="0" y="0"/>
                </a:moveTo>
                <a:lnTo>
                  <a:pt x="2545689" y="0"/>
                </a:lnTo>
                <a:lnTo>
                  <a:pt x="2545689" y="2430670"/>
                </a:lnTo>
                <a:lnTo>
                  <a:pt x="0" y="2430670"/>
                </a:lnTo>
                <a:lnTo>
                  <a:pt x="0" y="0"/>
                </a:lnTo>
                <a:close/>
              </a:path>
            </a:pathLst>
          </a:custGeom>
          <a:blipFill>
            <a:blip r:embed="rId2">
              <a:alphaModFix amt="8999"/>
            </a:blip>
            <a:stretch>
              <a:fillRect l="0" t="-14190" r="0" b="-14190"/>
            </a:stretch>
          </a:blipFill>
        </p:spPr>
      </p:sp>
      <p:sp>
        <p:nvSpPr>
          <p:cNvPr name="Freeform 25" id="25"/>
          <p:cNvSpPr/>
          <p:nvPr/>
        </p:nvSpPr>
        <p:spPr>
          <a:xfrm flipH="false" flipV="false" rot="0">
            <a:off x="-1707475" y="4158546"/>
            <a:ext cx="2545689" cy="2430670"/>
          </a:xfrm>
          <a:custGeom>
            <a:avLst/>
            <a:gdLst/>
            <a:ahLst/>
            <a:cxnLst/>
            <a:rect r="r" b="b" t="t" l="l"/>
            <a:pathLst>
              <a:path h="2430670" w="2545689">
                <a:moveTo>
                  <a:pt x="0" y="0"/>
                </a:moveTo>
                <a:lnTo>
                  <a:pt x="2545689" y="0"/>
                </a:lnTo>
                <a:lnTo>
                  <a:pt x="2545689" y="2430670"/>
                </a:lnTo>
                <a:lnTo>
                  <a:pt x="0" y="2430670"/>
                </a:lnTo>
                <a:lnTo>
                  <a:pt x="0" y="0"/>
                </a:lnTo>
                <a:close/>
              </a:path>
            </a:pathLst>
          </a:custGeom>
          <a:blipFill>
            <a:blip r:embed="rId2">
              <a:alphaModFix amt="8999"/>
            </a:blip>
            <a:stretch>
              <a:fillRect l="0" t="-14190" r="0" b="-14190"/>
            </a:stretch>
          </a:blipFill>
        </p:spPr>
      </p:sp>
      <p:grpSp>
        <p:nvGrpSpPr>
          <p:cNvPr name="Group 26" id="26"/>
          <p:cNvGrpSpPr/>
          <p:nvPr/>
        </p:nvGrpSpPr>
        <p:grpSpPr>
          <a:xfrm rot="0">
            <a:off x="10502937" y="3920671"/>
            <a:ext cx="6902951" cy="1615336"/>
            <a:chOff x="0" y="0"/>
            <a:chExt cx="9203935" cy="2153781"/>
          </a:xfrm>
        </p:grpSpPr>
        <p:grpSp>
          <p:nvGrpSpPr>
            <p:cNvPr name="Group 27" id="27"/>
            <p:cNvGrpSpPr/>
            <p:nvPr/>
          </p:nvGrpSpPr>
          <p:grpSpPr>
            <a:xfrm rot="0">
              <a:off x="0" y="0"/>
              <a:ext cx="9203935" cy="1273774"/>
              <a:chOff x="0" y="0"/>
              <a:chExt cx="3056540" cy="423008"/>
            </a:xfrm>
          </p:grpSpPr>
          <p:sp>
            <p:nvSpPr>
              <p:cNvPr name="Freeform 28" id="28"/>
              <p:cNvSpPr/>
              <p:nvPr/>
            </p:nvSpPr>
            <p:spPr>
              <a:xfrm flipH="false" flipV="false" rot="0">
                <a:off x="0" y="0"/>
                <a:ext cx="3056540" cy="423008"/>
              </a:xfrm>
              <a:custGeom>
                <a:avLst/>
                <a:gdLst/>
                <a:ahLst/>
                <a:cxnLst/>
                <a:rect r="r" b="b" t="t" l="l"/>
                <a:pathLst>
                  <a:path h="423008" w="3056540">
                    <a:moveTo>
                      <a:pt x="0" y="0"/>
                    </a:moveTo>
                    <a:lnTo>
                      <a:pt x="3056540" y="0"/>
                    </a:lnTo>
                    <a:lnTo>
                      <a:pt x="3056540" y="423008"/>
                    </a:lnTo>
                    <a:lnTo>
                      <a:pt x="0" y="423008"/>
                    </a:lnTo>
                    <a:close/>
                  </a:path>
                </a:pathLst>
              </a:custGeom>
              <a:solidFill>
                <a:srgbClr val="FFFFFF"/>
              </a:solidFill>
            </p:spPr>
          </p:sp>
          <p:sp>
            <p:nvSpPr>
              <p:cNvPr name="TextBox 29" id="29"/>
              <p:cNvSpPr txBox="true"/>
              <p:nvPr/>
            </p:nvSpPr>
            <p:spPr>
              <a:xfrm>
                <a:off x="0" y="-47625"/>
                <a:ext cx="3056540" cy="470633"/>
              </a:xfrm>
              <a:prstGeom prst="rect">
                <a:avLst/>
              </a:prstGeom>
            </p:spPr>
            <p:txBody>
              <a:bodyPr anchor="ctr" rtlCol="false" tIns="50800" lIns="50800" bIns="50800" rIns="50800"/>
              <a:lstStyle/>
              <a:p>
                <a:pPr algn="ctr">
                  <a:lnSpc>
                    <a:spcPts val="2659"/>
                  </a:lnSpc>
                </a:pPr>
              </a:p>
            </p:txBody>
          </p:sp>
        </p:grpSp>
        <p:sp>
          <p:nvSpPr>
            <p:cNvPr name="TextBox 30" id="30"/>
            <p:cNvSpPr txBox="true"/>
            <p:nvPr/>
          </p:nvSpPr>
          <p:spPr>
            <a:xfrm rot="0">
              <a:off x="1361697" y="-71471"/>
              <a:ext cx="7842238" cy="2225252"/>
            </a:xfrm>
            <a:prstGeom prst="rect">
              <a:avLst/>
            </a:prstGeom>
          </p:spPr>
          <p:txBody>
            <a:bodyPr anchor="t" rtlCol="false" tIns="0" lIns="0" bIns="0" rIns="0">
              <a:spAutoFit/>
            </a:bodyPr>
            <a:lstStyle/>
            <a:p>
              <a:pPr algn="l">
                <a:lnSpc>
                  <a:spcPts val="4479"/>
                </a:lnSpc>
              </a:pPr>
              <a:r>
                <a:rPr lang="en-US" sz="3199">
                  <a:solidFill>
                    <a:srgbClr val="000000"/>
                  </a:solidFill>
                  <a:latin typeface="Poppins"/>
                  <a:ea typeface="Poppins"/>
                  <a:cs typeface="Poppins"/>
                  <a:sym typeface="Poppins"/>
                </a:rPr>
                <a:t>Nombre de médicaments vendu par  jour : </a:t>
              </a:r>
              <a:r>
                <a:rPr lang="en-US" sz="3199" b="true">
                  <a:solidFill>
                    <a:srgbClr val="FF5757"/>
                  </a:solidFill>
                  <a:latin typeface="Poppins Bold"/>
                  <a:ea typeface="Poppins Bold"/>
                  <a:cs typeface="Poppins Bold"/>
                  <a:sym typeface="Poppins Bold"/>
                </a:rPr>
                <a:t>17 457 </a:t>
              </a:r>
            </a:p>
            <a:p>
              <a:pPr algn="l">
                <a:lnSpc>
                  <a:spcPts val="4479"/>
                </a:lnSpc>
                <a:spcBef>
                  <a:spcPct val="0"/>
                </a:spcBef>
              </a:pPr>
            </a:p>
          </p:txBody>
        </p:sp>
      </p:grpSp>
      <p:sp>
        <p:nvSpPr>
          <p:cNvPr name="TextBox 31" id="31"/>
          <p:cNvSpPr txBox="true"/>
          <p:nvPr/>
        </p:nvSpPr>
        <p:spPr>
          <a:xfrm rot="0">
            <a:off x="14371632" y="9588287"/>
            <a:ext cx="6815257" cy="698713"/>
          </a:xfrm>
          <a:prstGeom prst="rect">
            <a:avLst/>
          </a:prstGeom>
        </p:spPr>
        <p:txBody>
          <a:bodyPr anchor="t" rtlCol="false" tIns="0" lIns="0" bIns="0" rIns="0">
            <a:spAutoFit/>
          </a:bodyPr>
          <a:lstStyle/>
          <a:p>
            <a:pPr algn="ctr">
              <a:lnSpc>
                <a:spcPts val="5649"/>
              </a:lnSpc>
              <a:spcBef>
                <a:spcPct val="0"/>
              </a:spcBef>
            </a:pPr>
            <a:r>
              <a:rPr lang="en-US" b="true" sz="4035" spc="564">
                <a:solidFill>
                  <a:srgbClr val="191919"/>
                </a:solidFill>
                <a:latin typeface="Gotham Bold"/>
                <a:ea typeface="Gotham Bold"/>
                <a:cs typeface="Gotham Bold"/>
                <a:sym typeface="Gotham Bold"/>
              </a:rPr>
              <a:t>2</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19341" y="3368832"/>
            <a:ext cx="3158202" cy="1238017"/>
            <a:chOff x="0" y="0"/>
            <a:chExt cx="831790" cy="326062"/>
          </a:xfrm>
        </p:grpSpPr>
        <p:sp>
          <p:nvSpPr>
            <p:cNvPr name="Freeform 3" id="3"/>
            <p:cNvSpPr/>
            <p:nvPr/>
          </p:nvSpPr>
          <p:spPr>
            <a:xfrm flipH="false" flipV="false" rot="0">
              <a:off x="0" y="0"/>
              <a:ext cx="831790" cy="326062"/>
            </a:xfrm>
            <a:custGeom>
              <a:avLst/>
              <a:gdLst/>
              <a:ahLst/>
              <a:cxnLst/>
              <a:rect r="r" b="b" t="t" l="l"/>
              <a:pathLst>
                <a:path h="326062" w="831790">
                  <a:moveTo>
                    <a:pt x="0" y="0"/>
                  </a:moveTo>
                  <a:lnTo>
                    <a:pt x="831790" y="0"/>
                  </a:lnTo>
                  <a:lnTo>
                    <a:pt x="831790" y="326062"/>
                  </a:lnTo>
                  <a:lnTo>
                    <a:pt x="0" y="326062"/>
                  </a:lnTo>
                  <a:close/>
                </a:path>
              </a:pathLst>
            </a:custGeom>
            <a:solidFill>
              <a:srgbClr val="90E2B9"/>
            </a:solidFill>
          </p:spPr>
        </p:sp>
        <p:sp>
          <p:nvSpPr>
            <p:cNvPr name="TextBox 4" id="4"/>
            <p:cNvSpPr txBox="true"/>
            <p:nvPr/>
          </p:nvSpPr>
          <p:spPr>
            <a:xfrm>
              <a:off x="0" y="9525"/>
              <a:ext cx="831790" cy="316537"/>
            </a:xfrm>
            <a:prstGeom prst="rect">
              <a:avLst/>
            </a:prstGeom>
          </p:spPr>
          <p:txBody>
            <a:bodyPr anchor="ctr" rtlCol="false" tIns="254000" lIns="254000" bIns="254000" rIns="254000"/>
            <a:lstStyle/>
            <a:p>
              <a:pPr algn="ctr">
                <a:lnSpc>
                  <a:spcPts val="4679"/>
                </a:lnSpc>
              </a:pPr>
              <a:r>
                <a:rPr lang="en-US" sz="3899" spc="194">
                  <a:solidFill>
                    <a:srgbClr val="FFFFFE"/>
                  </a:solidFill>
                  <a:latin typeface="League Spartan"/>
                  <a:ea typeface="League Spartan"/>
                  <a:cs typeface="League Spartan"/>
                  <a:sym typeface="League Spartan"/>
                </a:rPr>
                <a:t>SARL</a:t>
              </a:r>
            </a:p>
          </p:txBody>
        </p:sp>
      </p:grpSp>
      <p:grpSp>
        <p:nvGrpSpPr>
          <p:cNvPr name="Group 5" id="5"/>
          <p:cNvGrpSpPr/>
          <p:nvPr/>
        </p:nvGrpSpPr>
        <p:grpSpPr>
          <a:xfrm rot="0">
            <a:off x="861687" y="5128960"/>
            <a:ext cx="2672395" cy="1053566"/>
            <a:chOff x="0" y="0"/>
            <a:chExt cx="703841" cy="277482"/>
          </a:xfrm>
        </p:grpSpPr>
        <p:sp>
          <p:nvSpPr>
            <p:cNvPr name="Freeform 6" id="6"/>
            <p:cNvSpPr/>
            <p:nvPr/>
          </p:nvSpPr>
          <p:spPr>
            <a:xfrm flipH="false" flipV="false" rot="0">
              <a:off x="0" y="0"/>
              <a:ext cx="703841" cy="277482"/>
            </a:xfrm>
            <a:custGeom>
              <a:avLst/>
              <a:gdLst/>
              <a:ahLst/>
              <a:cxnLst/>
              <a:rect r="r" b="b" t="t" l="l"/>
              <a:pathLst>
                <a:path h="277482" w="703841">
                  <a:moveTo>
                    <a:pt x="0" y="0"/>
                  </a:moveTo>
                  <a:lnTo>
                    <a:pt x="703841" y="0"/>
                  </a:lnTo>
                  <a:lnTo>
                    <a:pt x="703841" y="277482"/>
                  </a:lnTo>
                  <a:lnTo>
                    <a:pt x="0" y="277482"/>
                  </a:lnTo>
                  <a:close/>
                </a:path>
              </a:pathLst>
            </a:custGeom>
            <a:gradFill rotWithShape="true">
              <a:gsLst>
                <a:gs pos="0">
                  <a:srgbClr val="185B33">
                    <a:alpha val="100000"/>
                  </a:srgbClr>
                </a:gs>
                <a:gs pos="100000">
                  <a:srgbClr val="97CD9F">
                    <a:alpha val="100000"/>
                  </a:srgbClr>
                </a:gs>
              </a:gsLst>
              <a:lin ang="0"/>
            </a:gradFill>
          </p:spPr>
        </p:sp>
        <p:sp>
          <p:nvSpPr>
            <p:cNvPr name="TextBox 7" id="7"/>
            <p:cNvSpPr txBox="true"/>
            <p:nvPr/>
          </p:nvSpPr>
          <p:spPr>
            <a:xfrm>
              <a:off x="0" y="0"/>
              <a:ext cx="703841" cy="277482"/>
            </a:xfrm>
            <a:prstGeom prst="rect">
              <a:avLst/>
            </a:prstGeom>
          </p:spPr>
          <p:txBody>
            <a:bodyPr anchor="ctr" rtlCol="false" tIns="254000" lIns="254000" bIns="254000" rIns="254000"/>
            <a:lstStyle/>
            <a:p>
              <a:pPr algn="ctr">
                <a:lnSpc>
                  <a:spcPts val="2279"/>
                </a:lnSpc>
              </a:pPr>
              <a:r>
                <a:rPr lang="en-US" b="true" sz="1899" spc="56">
                  <a:solidFill>
                    <a:srgbClr val="FFFFFE"/>
                  </a:solidFill>
                  <a:latin typeface="Aileron Bold"/>
                  <a:ea typeface="Aileron Bold"/>
                  <a:cs typeface="Aileron Bold"/>
                  <a:sym typeface="Aileron Bold"/>
                </a:rPr>
                <a:t> Souplesse lors de la création</a:t>
              </a:r>
            </a:p>
          </p:txBody>
        </p:sp>
      </p:grpSp>
      <p:grpSp>
        <p:nvGrpSpPr>
          <p:cNvPr name="Group 8" id="8"/>
          <p:cNvGrpSpPr/>
          <p:nvPr/>
        </p:nvGrpSpPr>
        <p:grpSpPr>
          <a:xfrm rot="0">
            <a:off x="6401435" y="5128960"/>
            <a:ext cx="2672395" cy="1053566"/>
            <a:chOff x="0" y="0"/>
            <a:chExt cx="703841" cy="277482"/>
          </a:xfrm>
        </p:grpSpPr>
        <p:sp>
          <p:nvSpPr>
            <p:cNvPr name="Freeform 9" id="9"/>
            <p:cNvSpPr/>
            <p:nvPr/>
          </p:nvSpPr>
          <p:spPr>
            <a:xfrm flipH="false" flipV="false" rot="0">
              <a:off x="0" y="0"/>
              <a:ext cx="703841" cy="277482"/>
            </a:xfrm>
            <a:custGeom>
              <a:avLst/>
              <a:gdLst/>
              <a:ahLst/>
              <a:cxnLst/>
              <a:rect r="r" b="b" t="t" l="l"/>
              <a:pathLst>
                <a:path h="277482" w="703841">
                  <a:moveTo>
                    <a:pt x="0" y="0"/>
                  </a:moveTo>
                  <a:lnTo>
                    <a:pt x="703841" y="0"/>
                  </a:lnTo>
                  <a:lnTo>
                    <a:pt x="703841" y="277482"/>
                  </a:lnTo>
                  <a:lnTo>
                    <a:pt x="0" y="277482"/>
                  </a:lnTo>
                  <a:close/>
                </a:path>
              </a:pathLst>
            </a:custGeom>
            <a:gradFill rotWithShape="true">
              <a:gsLst>
                <a:gs pos="0">
                  <a:srgbClr val="185B33">
                    <a:alpha val="100000"/>
                  </a:srgbClr>
                </a:gs>
                <a:gs pos="100000">
                  <a:srgbClr val="97CD9F">
                    <a:alpha val="100000"/>
                  </a:srgbClr>
                </a:gs>
              </a:gsLst>
              <a:lin ang="0"/>
            </a:gradFill>
          </p:spPr>
        </p:sp>
        <p:sp>
          <p:nvSpPr>
            <p:cNvPr name="TextBox 10" id="10"/>
            <p:cNvSpPr txBox="true"/>
            <p:nvPr/>
          </p:nvSpPr>
          <p:spPr>
            <a:xfrm>
              <a:off x="0" y="0"/>
              <a:ext cx="703841" cy="277482"/>
            </a:xfrm>
            <a:prstGeom prst="rect">
              <a:avLst/>
            </a:prstGeom>
          </p:spPr>
          <p:txBody>
            <a:bodyPr anchor="ctr" rtlCol="false" tIns="254000" lIns="254000" bIns="254000" rIns="254000"/>
            <a:lstStyle/>
            <a:p>
              <a:pPr algn="ctr">
                <a:lnSpc>
                  <a:spcPts val="2279"/>
                </a:lnSpc>
              </a:pPr>
              <a:r>
                <a:rPr lang="en-US" b="true" sz="1899" spc="56">
                  <a:solidFill>
                    <a:srgbClr val="FFFFFE"/>
                  </a:solidFill>
                  <a:latin typeface="Aileron Bold"/>
                  <a:ea typeface="Aileron Bold"/>
                  <a:cs typeface="Aileron Bold"/>
                  <a:sym typeface="Aileron Bold"/>
                </a:rPr>
                <a:t> Limitation du Risque Financier</a:t>
              </a:r>
            </a:p>
          </p:txBody>
        </p:sp>
      </p:grpSp>
      <p:grpSp>
        <p:nvGrpSpPr>
          <p:cNvPr name="Group 11" id="11"/>
          <p:cNvGrpSpPr/>
          <p:nvPr/>
        </p:nvGrpSpPr>
        <p:grpSpPr>
          <a:xfrm rot="0">
            <a:off x="11906415" y="5128960"/>
            <a:ext cx="2672395" cy="1053566"/>
            <a:chOff x="0" y="0"/>
            <a:chExt cx="703841" cy="277482"/>
          </a:xfrm>
        </p:grpSpPr>
        <p:sp>
          <p:nvSpPr>
            <p:cNvPr name="Freeform 12" id="12"/>
            <p:cNvSpPr/>
            <p:nvPr/>
          </p:nvSpPr>
          <p:spPr>
            <a:xfrm flipH="false" flipV="false" rot="0">
              <a:off x="0" y="0"/>
              <a:ext cx="703841" cy="277482"/>
            </a:xfrm>
            <a:custGeom>
              <a:avLst/>
              <a:gdLst/>
              <a:ahLst/>
              <a:cxnLst/>
              <a:rect r="r" b="b" t="t" l="l"/>
              <a:pathLst>
                <a:path h="277482" w="703841">
                  <a:moveTo>
                    <a:pt x="0" y="0"/>
                  </a:moveTo>
                  <a:lnTo>
                    <a:pt x="703841" y="0"/>
                  </a:lnTo>
                  <a:lnTo>
                    <a:pt x="703841" y="277482"/>
                  </a:lnTo>
                  <a:lnTo>
                    <a:pt x="0" y="277482"/>
                  </a:lnTo>
                  <a:close/>
                </a:path>
              </a:pathLst>
            </a:custGeom>
            <a:gradFill rotWithShape="true">
              <a:gsLst>
                <a:gs pos="0">
                  <a:srgbClr val="185B33">
                    <a:alpha val="100000"/>
                  </a:srgbClr>
                </a:gs>
                <a:gs pos="100000">
                  <a:srgbClr val="97CD9F">
                    <a:alpha val="100000"/>
                  </a:srgbClr>
                </a:gs>
              </a:gsLst>
              <a:lin ang="0"/>
            </a:gradFill>
          </p:spPr>
        </p:sp>
        <p:sp>
          <p:nvSpPr>
            <p:cNvPr name="TextBox 13" id="13"/>
            <p:cNvSpPr txBox="true"/>
            <p:nvPr/>
          </p:nvSpPr>
          <p:spPr>
            <a:xfrm>
              <a:off x="0" y="-9525"/>
              <a:ext cx="703841" cy="287007"/>
            </a:xfrm>
            <a:prstGeom prst="rect">
              <a:avLst/>
            </a:prstGeom>
          </p:spPr>
          <p:txBody>
            <a:bodyPr anchor="ctr" rtlCol="false" tIns="254000" lIns="254000" bIns="254000" rIns="254000"/>
            <a:lstStyle/>
            <a:p>
              <a:pPr algn="ctr">
                <a:lnSpc>
                  <a:spcPts val="2039"/>
                </a:lnSpc>
              </a:pPr>
              <a:r>
                <a:rPr lang="en-US" b="true" sz="1699" spc="50">
                  <a:solidFill>
                    <a:srgbClr val="FFFFFE"/>
                  </a:solidFill>
                  <a:latin typeface="Aileron Bold"/>
                  <a:ea typeface="Aileron Bold"/>
                  <a:cs typeface="Aileron Bold"/>
                  <a:sym typeface="Aileron Bold"/>
                </a:rPr>
                <a:t> Sécurité Juridique des Statuts</a:t>
              </a:r>
            </a:p>
          </p:txBody>
        </p:sp>
      </p:grpSp>
      <p:grpSp>
        <p:nvGrpSpPr>
          <p:cNvPr name="Group 14" id="14"/>
          <p:cNvGrpSpPr/>
          <p:nvPr/>
        </p:nvGrpSpPr>
        <p:grpSpPr>
          <a:xfrm rot="0">
            <a:off x="3619807" y="5128960"/>
            <a:ext cx="2672395" cy="1195705"/>
            <a:chOff x="0" y="0"/>
            <a:chExt cx="703841" cy="314918"/>
          </a:xfrm>
        </p:grpSpPr>
        <p:sp>
          <p:nvSpPr>
            <p:cNvPr name="Freeform 15" id="15"/>
            <p:cNvSpPr/>
            <p:nvPr/>
          </p:nvSpPr>
          <p:spPr>
            <a:xfrm flipH="false" flipV="false" rot="0">
              <a:off x="0" y="0"/>
              <a:ext cx="703841" cy="314918"/>
            </a:xfrm>
            <a:custGeom>
              <a:avLst/>
              <a:gdLst/>
              <a:ahLst/>
              <a:cxnLst/>
              <a:rect r="r" b="b" t="t" l="l"/>
              <a:pathLst>
                <a:path h="314918" w="703841">
                  <a:moveTo>
                    <a:pt x="0" y="0"/>
                  </a:moveTo>
                  <a:lnTo>
                    <a:pt x="703841" y="0"/>
                  </a:lnTo>
                  <a:lnTo>
                    <a:pt x="703841" y="314918"/>
                  </a:lnTo>
                  <a:lnTo>
                    <a:pt x="0" y="314918"/>
                  </a:lnTo>
                  <a:close/>
                </a:path>
              </a:pathLst>
            </a:custGeom>
            <a:gradFill rotWithShape="true">
              <a:gsLst>
                <a:gs pos="0">
                  <a:srgbClr val="185B33">
                    <a:alpha val="100000"/>
                  </a:srgbClr>
                </a:gs>
                <a:gs pos="100000">
                  <a:srgbClr val="97CD9F">
                    <a:alpha val="100000"/>
                  </a:srgbClr>
                </a:gs>
              </a:gsLst>
              <a:lin ang="0"/>
            </a:gradFill>
          </p:spPr>
        </p:sp>
        <p:sp>
          <p:nvSpPr>
            <p:cNvPr name="TextBox 16" id="16"/>
            <p:cNvSpPr txBox="true"/>
            <p:nvPr/>
          </p:nvSpPr>
          <p:spPr>
            <a:xfrm>
              <a:off x="0" y="-9525"/>
              <a:ext cx="703841" cy="324443"/>
            </a:xfrm>
            <a:prstGeom prst="rect">
              <a:avLst/>
            </a:prstGeom>
          </p:spPr>
          <p:txBody>
            <a:bodyPr anchor="ctr" rtlCol="false" tIns="254000" lIns="254000" bIns="254000" rIns="254000"/>
            <a:lstStyle/>
            <a:p>
              <a:pPr algn="ctr">
                <a:lnSpc>
                  <a:spcPts val="2039"/>
                </a:lnSpc>
              </a:pPr>
              <a:r>
                <a:rPr lang="en-US" b="true" sz="1699" spc="50">
                  <a:solidFill>
                    <a:srgbClr val="FFFFFE"/>
                  </a:solidFill>
                  <a:latin typeface="Aileron Bold"/>
                  <a:ea typeface="Aileron Bold"/>
                  <a:cs typeface="Aileron Bold"/>
                  <a:sym typeface="Aileron Bold"/>
                </a:rPr>
                <a:t> Responsabilité Limitée des Associés Actifs</a:t>
              </a:r>
            </a:p>
          </p:txBody>
        </p:sp>
      </p:grpSp>
      <p:grpSp>
        <p:nvGrpSpPr>
          <p:cNvPr name="Group 17" id="17"/>
          <p:cNvGrpSpPr/>
          <p:nvPr/>
        </p:nvGrpSpPr>
        <p:grpSpPr>
          <a:xfrm rot="0">
            <a:off x="9157820" y="5128960"/>
            <a:ext cx="2672395" cy="1053566"/>
            <a:chOff x="0" y="0"/>
            <a:chExt cx="703841" cy="277482"/>
          </a:xfrm>
        </p:grpSpPr>
        <p:sp>
          <p:nvSpPr>
            <p:cNvPr name="Freeform 18" id="18"/>
            <p:cNvSpPr/>
            <p:nvPr/>
          </p:nvSpPr>
          <p:spPr>
            <a:xfrm flipH="false" flipV="false" rot="0">
              <a:off x="0" y="0"/>
              <a:ext cx="703841" cy="277482"/>
            </a:xfrm>
            <a:custGeom>
              <a:avLst/>
              <a:gdLst/>
              <a:ahLst/>
              <a:cxnLst/>
              <a:rect r="r" b="b" t="t" l="l"/>
              <a:pathLst>
                <a:path h="277482" w="703841">
                  <a:moveTo>
                    <a:pt x="0" y="0"/>
                  </a:moveTo>
                  <a:lnTo>
                    <a:pt x="703841" y="0"/>
                  </a:lnTo>
                  <a:lnTo>
                    <a:pt x="703841" y="277482"/>
                  </a:lnTo>
                  <a:lnTo>
                    <a:pt x="0" y="277482"/>
                  </a:lnTo>
                  <a:close/>
                </a:path>
              </a:pathLst>
            </a:custGeom>
            <a:gradFill rotWithShape="true">
              <a:gsLst>
                <a:gs pos="0">
                  <a:srgbClr val="185B33">
                    <a:alpha val="100000"/>
                  </a:srgbClr>
                </a:gs>
                <a:gs pos="100000">
                  <a:srgbClr val="97CD9F">
                    <a:alpha val="100000"/>
                  </a:srgbClr>
                </a:gs>
              </a:gsLst>
              <a:lin ang="0"/>
            </a:gradFill>
          </p:spPr>
        </p:sp>
        <p:sp>
          <p:nvSpPr>
            <p:cNvPr name="TextBox 19" id="19"/>
            <p:cNvSpPr txBox="true"/>
            <p:nvPr/>
          </p:nvSpPr>
          <p:spPr>
            <a:xfrm>
              <a:off x="0" y="-9525"/>
              <a:ext cx="703841" cy="287007"/>
            </a:xfrm>
            <a:prstGeom prst="rect">
              <a:avLst/>
            </a:prstGeom>
          </p:spPr>
          <p:txBody>
            <a:bodyPr anchor="ctr" rtlCol="false" tIns="254000" lIns="254000" bIns="254000" rIns="254000"/>
            <a:lstStyle/>
            <a:p>
              <a:pPr algn="ctr">
                <a:lnSpc>
                  <a:spcPts val="2039"/>
                </a:lnSpc>
              </a:pPr>
              <a:r>
                <a:rPr lang="en-US" b="true" sz="1699" spc="50">
                  <a:solidFill>
                    <a:srgbClr val="FFFFFE"/>
                  </a:solidFill>
                  <a:latin typeface="Aileron Bold"/>
                  <a:ea typeface="Aileron Bold"/>
                  <a:cs typeface="Aileron Bold"/>
                  <a:sym typeface="Aileron Bold"/>
                </a:rPr>
                <a:t>Flexibilité du Statut Social du Gérant</a:t>
              </a:r>
            </a:p>
          </p:txBody>
        </p:sp>
      </p:grpSp>
      <p:grpSp>
        <p:nvGrpSpPr>
          <p:cNvPr name="Group 20" id="20"/>
          <p:cNvGrpSpPr/>
          <p:nvPr/>
        </p:nvGrpSpPr>
        <p:grpSpPr>
          <a:xfrm rot="0">
            <a:off x="14662800" y="5128960"/>
            <a:ext cx="2672395" cy="1053566"/>
            <a:chOff x="0" y="0"/>
            <a:chExt cx="703841" cy="277482"/>
          </a:xfrm>
        </p:grpSpPr>
        <p:sp>
          <p:nvSpPr>
            <p:cNvPr name="Freeform 21" id="21"/>
            <p:cNvSpPr/>
            <p:nvPr/>
          </p:nvSpPr>
          <p:spPr>
            <a:xfrm flipH="false" flipV="false" rot="0">
              <a:off x="0" y="0"/>
              <a:ext cx="703841" cy="277482"/>
            </a:xfrm>
            <a:custGeom>
              <a:avLst/>
              <a:gdLst/>
              <a:ahLst/>
              <a:cxnLst/>
              <a:rect r="r" b="b" t="t" l="l"/>
              <a:pathLst>
                <a:path h="277482" w="703841">
                  <a:moveTo>
                    <a:pt x="0" y="0"/>
                  </a:moveTo>
                  <a:lnTo>
                    <a:pt x="703841" y="0"/>
                  </a:lnTo>
                  <a:lnTo>
                    <a:pt x="703841" y="277482"/>
                  </a:lnTo>
                  <a:lnTo>
                    <a:pt x="0" y="277482"/>
                  </a:lnTo>
                  <a:close/>
                </a:path>
              </a:pathLst>
            </a:custGeom>
            <a:gradFill rotWithShape="true">
              <a:gsLst>
                <a:gs pos="0">
                  <a:srgbClr val="185B33">
                    <a:alpha val="100000"/>
                  </a:srgbClr>
                </a:gs>
                <a:gs pos="100000">
                  <a:srgbClr val="97CD9F">
                    <a:alpha val="100000"/>
                  </a:srgbClr>
                </a:gs>
              </a:gsLst>
              <a:lin ang="0"/>
            </a:gradFill>
          </p:spPr>
        </p:sp>
        <p:sp>
          <p:nvSpPr>
            <p:cNvPr name="TextBox 22" id="22"/>
            <p:cNvSpPr txBox="true"/>
            <p:nvPr/>
          </p:nvSpPr>
          <p:spPr>
            <a:xfrm>
              <a:off x="0" y="-9525"/>
              <a:ext cx="703841" cy="287007"/>
            </a:xfrm>
            <a:prstGeom prst="rect">
              <a:avLst/>
            </a:prstGeom>
          </p:spPr>
          <p:txBody>
            <a:bodyPr anchor="ctr" rtlCol="false" tIns="254000" lIns="254000" bIns="254000" rIns="254000"/>
            <a:lstStyle/>
            <a:p>
              <a:pPr algn="ctr">
                <a:lnSpc>
                  <a:spcPts val="2039"/>
                </a:lnSpc>
              </a:pPr>
              <a:r>
                <a:rPr lang="en-US" b="true" sz="1699" spc="50">
                  <a:solidFill>
                    <a:srgbClr val="FFFFFE"/>
                  </a:solidFill>
                  <a:latin typeface="Aileron Bold"/>
                  <a:ea typeface="Aileron Bold"/>
                  <a:cs typeface="Aileron Bold"/>
                  <a:sym typeface="Aileron Bold"/>
                </a:rPr>
                <a:t> Possibilité d’Ajouter des Associés</a:t>
              </a:r>
            </a:p>
          </p:txBody>
        </p:sp>
      </p:grpSp>
      <p:sp>
        <p:nvSpPr>
          <p:cNvPr name="AutoShape 23" id="23"/>
          <p:cNvSpPr/>
          <p:nvPr/>
        </p:nvSpPr>
        <p:spPr>
          <a:xfrm flipV="true">
            <a:off x="9098441" y="4606849"/>
            <a:ext cx="0" cy="173184"/>
          </a:xfrm>
          <a:prstGeom prst="line">
            <a:avLst/>
          </a:prstGeom>
          <a:ln cap="flat" w="9525">
            <a:solidFill>
              <a:srgbClr val="191919"/>
            </a:solidFill>
            <a:prstDash val="solid"/>
            <a:headEnd type="none" len="sm" w="sm"/>
            <a:tailEnd type="none" len="sm" w="sm"/>
          </a:ln>
        </p:spPr>
      </p:sp>
      <p:sp>
        <p:nvSpPr>
          <p:cNvPr name="AutoShape 24" id="24"/>
          <p:cNvSpPr/>
          <p:nvPr/>
        </p:nvSpPr>
        <p:spPr>
          <a:xfrm flipH="true" flipV="true">
            <a:off x="2197885" y="4784795"/>
            <a:ext cx="0" cy="344164"/>
          </a:xfrm>
          <a:prstGeom prst="line">
            <a:avLst/>
          </a:prstGeom>
          <a:ln cap="flat" w="9525">
            <a:solidFill>
              <a:srgbClr val="191919"/>
            </a:solidFill>
            <a:prstDash val="solid"/>
            <a:headEnd type="none" len="sm" w="sm"/>
            <a:tailEnd type="none" len="sm" w="sm"/>
          </a:ln>
        </p:spPr>
      </p:sp>
      <p:sp>
        <p:nvSpPr>
          <p:cNvPr name="AutoShape 25" id="25"/>
          <p:cNvSpPr/>
          <p:nvPr/>
        </p:nvSpPr>
        <p:spPr>
          <a:xfrm flipV="true">
            <a:off x="15998998" y="4784795"/>
            <a:ext cx="0" cy="344164"/>
          </a:xfrm>
          <a:prstGeom prst="line">
            <a:avLst/>
          </a:prstGeom>
          <a:ln cap="flat" w="9525">
            <a:solidFill>
              <a:srgbClr val="191919"/>
            </a:solidFill>
            <a:prstDash val="solid"/>
            <a:headEnd type="none" len="sm" w="sm"/>
            <a:tailEnd type="none" len="sm" w="sm"/>
          </a:ln>
        </p:spPr>
      </p:sp>
      <p:sp>
        <p:nvSpPr>
          <p:cNvPr name="AutoShape 26" id="26"/>
          <p:cNvSpPr/>
          <p:nvPr/>
        </p:nvSpPr>
        <p:spPr>
          <a:xfrm flipH="true">
            <a:off x="2193122" y="4784795"/>
            <a:ext cx="13810638" cy="0"/>
          </a:xfrm>
          <a:prstGeom prst="line">
            <a:avLst/>
          </a:prstGeom>
          <a:ln cap="flat" w="9525">
            <a:solidFill>
              <a:srgbClr val="191919"/>
            </a:solidFill>
            <a:prstDash val="solid"/>
            <a:headEnd type="none" len="sm" w="sm"/>
            <a:tailEnd type="none" len="sm" w="sm"/>
          </a:ln>
        </p:spPr>
      </p:sp>
      <p:sp>
        <p:nvSpPr>
          <p:cNvPr name="TextBox 27" id="27"/>
          <p:cNvSpPr txBox="true"/>
          <p:nvPr/>
        </p:nvSpPr>
        <p:spPr>
          <a:xfrm rot="0">
            <a:off x="14371632" y="9588287"/>
            <a:ext cx="6815257" cy="698713"/>
          </a:xfrm>
          <a:prstGeom prst="rect">
            <a:avLst/>
          </a:prstGeom>
        </p:spPr>
        <p:txBody>
          <a:bodyPr anchor="t" rtlCol="false" tIns="0" lIns="0" bIns="0" rIns="0">
            <a:spAutoFit/>
          </a:bodyPr>
          <a:lstStyle/>
          <a:p>
            <a:pPr algn="ctr">
              <a:lnSpc>
                <a:spcPts val="5649"/>
              </a:lnSpc>
              <a:spcBef>
                <a:spcPct val="0"/>
              </a:spcBef>
            </a:pPr>
            <a:r>
              <a:rPr lang="en-US" b="true" sz="4035" spc="564">
                <a:solidFill>
                  <a:srgbClr val="191919"/>
                </a:solidFill>
                <a:latin typeface="Gotham Bold"/>
                <a:ea typeface="Gotham Bold"/>
                <a:cs typeface="Gotham Bold"/>
                <a:sym typeface="Gotham Bold"/>
              </a:rPr>
              <a:t>12</a:t>
            </a:r>
          </a:p>
        </p:txBody>
      </p:sp>
      <p:sp>
        <p:nvSpPr>
          <p:cNvPr name="TextBox 28" id="28"/>
          <p:cNvSpPr txBox="true"/>
          <p:nvPr/>
        </p:nvSpPr>
        <p:spPr>
          <a:xfrm rot="0">
            <a:off x="14371632" y="9588287"/>
            <a:ext cx="6815257" cy="698713"/>
          </a:xfrm>
          <a:prstGeom prst="rect">
            <a:avLst/>
          </a:prstGeom>
        </p:spPr>
        <p:txBody>
          <a:bodyPr anchor="t" rtlCol="false" tIns="0" lIns="0" bIns="0" rIns="0">
            <a:spAutoFit/>
          </a:bodyPr>
          <a:lstStyle/>
          <a:p>
            <a:pPr algn="ctr">
              <a:lnSpc>
                <a:spcPts val="5649"/>
              </a:lnSpc>
              <a:spcBef>
                <a:spcPct val="0"/>
              </a:spcBef>
            </a:pPr>
            <a:r>
              <a:rPr lang="en-US" b="true" sz="4035" spc="564">
                <a:solidFill>
                  <a:srgbClr val="191919"/>
                </a:solidFill>
                <a:latin typeface="Gotham Bold"/>
                <a:ea typeface="Gotham Bold"/>
                <a:cs typeface="Gotham Bold"/>
                <a:sym typeface="Gotham Bold"/>
              </a:rPr>
              <a:t>9</a:t>
            </a:r>
          </a:p>
        </p:txBody>
      </p:sp>
      <p:sp>
        <p:nvSpPr>
          <p:cNvPr name="Freeform 29" id="29"/>
          <p:cNvSpPr/>
          <p:nvPr/>
        </p:nvSpPr>
        <p:spPr>
          <a:xfrm flipH="false" flipV="false" rot="0">
            <a:off x="4625780" y="9473760"/>
            <a:ext cx="2958536" cy="2824864"/>
          </a:xfrm>
          <a:custGeom>
            <a:avLst/>
            <a:gdLst/>
            <a:ahLst/>
            <a:cxnLst/>
            <a:rect r="r" b="b" t="t" l="l"/>
            <a:pathLst>
              <a:path h="2824864" w="2958536">
                <a:moveTo>
                  <a:pt x="0" y="0"/>
                </a:moveTo>
                <a:lnTo>
                  <a:pt x="2958536" y="0"/>
                </a:lnTo>
                <a:lnTo>
                  <a:pt x="2958536" y="2824863"/>
                </a:lnTo>
                <a:lnTo>
                  <a:pt x="0" y="2824863"/>
                </a:lnTo>
                <a:lnTo>
                  <a:pt x="0" y="0"/>
                </a:lnTo>
                <a:close/>
              </a:path>
            </a:pathLst>
          </a:custGeom>
          <a:blipFill>
            <a:blip r:embed="rId3">
              <a:alphaModFix amt="8999"/>
            </a:blip>
            <a:stretch>
              <a:fillRect l="0" t="-14190" r="0" b="-14190"/>
            </a:stretch>
          </a:blipFill>
        </p:spPr>
      </p:sp>
      <p:grpSp>
        <p:nvGrpSpPr>
          <p:cNvPr name="Group 30" id="30"/>
          <p:cNvGrpSpPr/>
          <p:nvPr/>
        </p:nvGrpSpPr>
        <p:grpSpPr>
          <a:xfrm rot="0">
            <a:off x="-9228676" y="-353712"/>
            <a:ext cx="10994424" cy="10994424"/>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56A881">
                  <a:alpha val="11765"/>
                </a:srgbClr>
              </a:solidFill>
              <a:prstDash val="solid"/>
              <a:miter/>
            </a:ln>
          </p:spPr>
        </p:sp>
        <p:sp>
          <p:nvSpPr>
            <p:cNvPr name="TextBox 32" id="32"/>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33" id="33"/>
          <p:cNvSpPr/>
          <p:nvPr/>
        </p:nvSpPr>
        <p:spPr>
          <a:xfrm flipH="false" flipV="false" rot="-9895612">
            <a:off x="524805" y="-1412432"/>
            <a:ext cx="2958536" cy="2824864"/>
          </a:xfrm>
          <a:custGeom>
            <a:avLst/>
            <a:gdLst/>
            <a:ahLst/>
            <a:cxnLst/>
            <a:rect r="r" b="b" t="t" l="l"/>
            <a:pathLst>
              <a:path h="2824864" w="2958536">
                <a:moveTo>
                  <a:pt x="0" y="0"/>
                </a:moveTo>
                <a:lnTo>
                  <a:pt x="2958535" y="0"/>
                </a:lnTo>
                <a:lnTo>
                  <a:pt x="2958535" y="2824864"/>
                </a:lnTo>
                <a:lnTo>
                  <a:pt x="0" y="2824864"/>
                </a:lnTo>
                <a:lnTo>
                  <a:pt x="0" y="0"/>
                </a:lnTo>
                <a:close/>
              </a:path>
            </a:pathLst>
          </a:custGeom>
          <a:blipFill>
            <a:blip r:embed="rId3">
              <a:alphaModFix amt="8999"/>
            </a:blip>
            <a:stretch>
              <a:fillRect l="0" t="-14190" r="0" b="-14190"/>
            </a:stretch>
          </a:blipFill>
        </p:spPr>
      </p:sp>
      <p:grpSp>
        <p:nvGrpSpPr>
          <p:cNvPr name="Group 34" id="34"/>
          <p:cNvGrpSpPr/>
          <p:nvPr/>
        </p:nvGrpSpPr>
        <p:grpSpPr>
          <a:xfrm rot="0">
            <a:off x="15831257" y="-6238799"/>
            <a:ext cx="14214475" cy="14214475"/>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6A881"/>
            </a:solidFill>
            <a:ln cap="sq">
              <a:noFill/>
              <a:prstDash val="solid"/>
              <a:miter/>
            </a:ln>
          </p:spPr>
        </p:sp>
        <p:sp>
          <p:nvSpPr>
            <p:cNvPr name="TextBox 36" id="36"/>
            <p:cNvSpPr txBox="true"/>
            <p:nvPr/>
          </p:nvSpPr>
          <p:spPr>
            <a:xfrm>
              <a:off x="76200" y="28575"/>
              <a:ext cx="660400" cy="708025"/>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37" id="37"/>
          <p:cNvSpPr/>
          <p:nvPr/>
        </p:nvSpPr>
        <p:spPr>
          <a:xfrm flipH="false" flipV="false" rot="-1252649">
            <a:off x="16858748" y="-539324"/>
            <a:ext cx="2858505" cy="5878708"/>
          </a:xfrm>
          <a:custGeom>
            <a:avLst/>
            <a:gdLst/>
            <a:ahLst/>
            <a:cxnLst/>
            <a:rect r="r" b="b" t="t" l="l"/>
            <a:pathLst>
              <a:path h="5878708" w="2858505">
                <a:moveTo>
                  <a:pt x="0" y="0"/>
                </a:moveTo>
                <a:lnTo>
                  <a:pt x="2858504" y="0"/>
                </a:lnTo>
                <a:lnTo>
                  <a:pt x="2858504" y="5878707"/>
                </a:lnTo>
                <a:lnTo>
                  <a:pt x="0" y="5878707"/>
                </a:lnTo>
                <a:lnTo>
                  <a:pt x="0" y="0"/>
                </a:lnTo>
                <a:close/>
              </a:path>
            </a:pathLst>
          </a:custGeom>
          <a:blipFill>
            <a:blip r:embed="rId4">
              <a:alphaModFix amt="53000"/>
              <a:extLst>
                <a:ext uri="{96DAC541-7B7A-43D3-8B79-37D633B846F1}">
                  <asvg:svgBlip xmlns:asvg="http://schemas.microsoft.com/office/drawing/2016/SVG/main" r:embed="rId5"/>
                </a:ext>
              </a:extLst>
            </a:blip>
            <a:stretch>
              <a:fillRect l="0" t="0" r="-204881" b="0"/>
            </a:stretch>
          </a:blipFill>
        </p:spPr>
      </p:sp>
      <p:sp>
        <p:nvSpPr>
          <p:cNvPr name="Freeform 38" id="38"/>
          <p:cNvSpPr/>
          <p:nvPr/>
        </p:nvSpPr>
        <p:spPr>
          <a:xfrm flipH="false" flipV="false" rot="3292229">
            <a:off x="16601062" y="7603116"/>
            <a:ext cx="1819191" cy="3741288"/>
          </a:xfrm>
          <a:custGeom>
            <a:avLst/>
            <a:gdLst/>
            <a:ahLst/>
            <a:cxnLst/>
            <a:rect r="r" b="b" t="t" l="l"/>
            <a:pathLst>
              <a:path h="3741288" w="1819191">
                <a:moveTo>
                  <a:pt x="0" y="0"/>
                </a:moveTo>
                <a:lnTo>
                  <a:pt x="1819191" y="0"/>
                </a:lnTo>
                <a:lnTo>
                  <a:pt x="1819191" y="3741288"/>
                </a:lnTo>
                <a:lnTo>
                  <a:pt x="0" y="3741288"/>
                </a:lnTo>
                <a:lnTo>
                  <a:pt x="0" y="0"/>
                </a:lnTo>
                <a:close/>
              </a:path>
            </a:pathLst>
          </a:custGeom>
          <a:blipFill>
            <a:blip r:embed="rId6">
              <a:alphaModFix amt="53000"/>
              <a:extLst>
                <a:ext uri="{96DAC541-7B7A-43D3-8B79-37D633B846F1}">
                  <asvg:svgBlip xmlns:asvg="http://schemas.microsoft.com/office/drawing/2016/SVG/main" r:embed="rId7"/>
                </a:ext>
              </a:extLst>
            </a:blip>
            <a:stretch>
              <a:fillRect l="0" t="0" r="-204881"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16666" r="0" b="-16666"/>
            </a:stretch>
          </a:blipFill>
        </p:spPr>
      </p:sp>
      <p:grpSp>
        <p:nvGrpSpPr>
          <p:cNvPr name="Group 3" id="3"/>
          <p:cNvGrpSpPr/>
          <p:nvPr/>
        </p:nvGrpSpPr>
        <p:grpSpPr>
          <a:xfrm rot="0">
            <a:off x="12966700" y="-130175"/>
            <a:ext cx="5943600" cy="10547350"/>
            <a:chOff x="0" y="0"/>
            <a:chExt cx="1565393" cy="2777903"/>
          </a:xfrm>
        </p:grpSpPr>
        <p:sp>
          <p:nvSpPr>
            <p:cNvPr name="Freeform 4" id="4"/>
            <p:cNvSpPr/>
            <p:nvPr/>
          </p:nvSpPr>
          <p:spPr>
            <a:xfrm flipH="false" flipV="false" rot="0">
              <a:off x="0" y="0"/>
              <a:ext cx="1565393" cy="2777903"/>
            </a:xfrm>
            <a:custGeom>
              <a:avLst/>
              <a:gdLst/>
              <a:ahLst/>
              <a:cxnLst/>
              <a:rect r="r" b="b" t="t" l="l"/>
              <a:pathLst>
                <a:path h="2777903" w="1565393">
                  <a:moveTo>
                    <a:pt x="66431" y="0"/>
                  </a:moveTo>
                  <a:lnTo>
                    <a:pt x="1498962" y="0"/>
                  </a:lnTo>
                  <a:cubicBezTo>
                    <a:pt x="1535651" y="0"/>
                    <a:pt x="1565393" y="29742"/>
                    <a:pt x="1565393" y="66431"/>
                  </a:cubicBezTo>
                  <a:lnTo>
                    <a:pt x="1565393" y="2711472"/>
                  </a:lnTo>
                  <a:cubicBezTo>
                    <a:pt x="1565393" y="2729091"/>
                    <a:pt x="1558394" y="2745988"/>
                    <a:pt x="1545935" y="2758446"/>
                  </a:cubicBezTo>
                  <a:cubicBezTo>
                    <a:pt x="1533477" y="2770904"/>
                    <a:pt x="1516580" y="2777903"/>
                    <a:pt x="1498962" y="2777903"/>
                  </a:cubicBezTo>
                  <a:lnTo>
                    <a:pt x="66431" y="2777903"/>
                  </a:lnTo>
                  <a:cubicBezTo>
                    <a:pt x="29742" y="2777903"/>
                    <a:pt x="0" y="2748161"/>
                    <a:pt x="0" y="2711472"/>
                  </a:cubicBezTo>
                  <a:lnTo>
                    <a:pt x="0" y="66431"/>
                  </a:lnTo>
                  <a:cubicBezTo>
                    <a:pt x="0" y="48812"/>
                    <a:pt x="6999" y="31915"/>
                    <a:pt x="19457" y="19457"/>
                  </a:cubicBezTo>
                  <a:cubicBezTo>
                    <a:pt x="31915" y="6999"/>
                    <a:pt x="48812" y="0"/>
                    <a:pt x="66431" y="0"/>
                  </a:cubicBezTo>
                  <a:close/>
                </a:path>
              </a:pathLst>
            </a:custGeom>
            <a:gradFill rotWithShape="true">
              <a:gsLst>
                <a:gs pos="0">
                  <a:srgbClr val="185B33">
                    <a:alpha val="100000"/>
                  </a:srgbClr>
                </a:gs>
                <a:gs pos="100000">
                  <a:srgbClr val="97CD9F">
                    <a:alpha val="100000"/>
                  </a:srgbClr>
                </a:gs>
              </a:gsLst>
              <a:lin ang="0"/>
            </a:gradFill>
          </p:spPr>
        </p:sp>
        <p:sp>
          <p:nvSpPr>
            <p:cNvPr name="TextBox 5" id="5"/>
            <p:cNvSpPr txBox="true"/>
            <p:nvPr/>
          </p:nvSpPr>
          <p:spPr>
            <a:xfrm>
              <a:off x="0" y="-47625"/>
              <a:ext cx="1565393" cy="2825528"/>
            </a:xfrm>
            <a:prstGeom prst="rect">
              <a:avLst/>
            </a:prstGeom>
          </p:spPr>
          <p:txBody>
            <a:bodyPr anchor="ctr" rtlCol="false" tIns="50800" lIns="50800" bIns="50800" rIns="50800"/>
            <a:lstStyle/>
            <a:p>
              <a:pPr algn="ctr">
                <a:lnSpc>
                  <a:spcPts val="2659"/>
                </a:lnSpc>
              </a:pPr>
            </a:p>
          </p:txBody>
        </p:sp>
      </p:grpSp>
      <p:grpSp>
        <p:nvGrpSpPr>
          <p:cNvPr name="Group 6" id="6"/>
          <p:cNvGrpSpPr>
            <a:grpSpLocks noChangeAspect="true"/>
          </p:cNvGrpSpPr>
          <p:nvPr/>
        </p:nvGrpSpPr>
        <p:grpSpPr>
          <a:xfrm rot="0">
            <a:off x="9813325" y="1102366"/>
            <a:ext cx="8113963" cy="8082268"/>
            <a:chOff x="0" y="0"/>
            <a:chExt cx="6502400" cy="6477000"/>
          </a:xfrm>
        </p:grpSpPr>
        <p:sp>
          <p:nvSpPr>
            <p:cNvPr name="Freeform 7" id="7"/>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3931" t="0" r="-3931" b="0"/>
              </a:stretch>
            </a:blipFill>
          </p:spPr>
        </p:sp>
        <p:sp>
          <p:nvSpPr>
            <p:cNvPr name="Freeform 8" id="8"/>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sp>
        <p:nvSpPr>
          <p:cNvPr name="Freeform 9" id="9"/>
          <p:cNvSpPr/>
          <p:nvPr/>
        </p:nvSpPr>
        <p:spPr>
          <a:xfrm flipH="false" flipV="false" rot="0">
            <a:off x="5726924" y="2409976"/>
            <a:ext cx="3123000" cy="6774658"/>
          </a:xfrm>
          <a:custGeom>
            <a:avLst/>
            <a:gdLst/>
            <a:ahLst/>
            <a:cxnLst/>
            <a:rect r="r" b="b" t="t" l="l"/>
            <a:pathLst>
              <a:path h="6774658" w="3123000">
                <a:moveTo>
                  <a:pt x="0" y="0"/>
                </a:moveTo>
                <a:lnTo>
                  <a:pt x="3123000" y="0"/>
                </a:lnTo>
                <a:lnTo>
                  <a:pt x="3123000" y="6774658"/>
                </a:lnTo>
                <a:lnTo>
                  <a:pt x="0" y="6774658"/>
                </a:lnTo>
                <a:lnTo>
                  <a:pt x="0" y="0"/>
                </a:lnTo>
                <a:close/>
              </a:path>
            </a:pathLst>
          </a:custGeom>
          <a:blipFill>
            <a:blip r:embed="rId5"/>
            <a:stretch>
              <a:fillRect l="0" t="0" r="0" b="0"/>
            </a:stretch>
          </a:blipFill>
        </p:spPr>
      </p:sp>
      <p:sp>
        <p:nvSpPr>
          <p:cNvPr name="Freeform 10" id="10"/>
          <p:cNvSpPr/>
          <p:nvPr/>
        </p:nvSpPr>
        <p:spPr>
          <a:xfrm flipH="false" flipV="false" rot="0">
            <a:off x="1271951" y="2409976"/>
            <a:ext cx="3110378" cy="6774658"/>
          </a:xfrm>
          <a:custGeom>
            <a:avLst/>
            <a:gdLst/>
            <a:ahLst/>
            <a:cxnLst/>
            <a:rect r="r" b="b" t="t" l="l"/>
            <a:pathLst>
              <a:path h="6774658" w="3110378">
                <a:moveTo>
                  <a:pt x="0" y="0"/>
                </a:moveTo>
                <a:lnTo>
                  <a:pt x="3110378" y="0"/>
                </a:lnTo>
                <a:lnTo>
                  <a:pt x="3110378" y="6774658"/>
                </a:lnTo>
                <a:lnTo>
                  <a:pt x="0" y="6774658"/>
                </a:lnTo>
                <a:lnTo>
                  <a:pt x="0" y="0"/>
                </a:lnTo>
                <a:close/>
              </a:path>
            </a:pathLst>
          </a:custGeom>
          <a:blipFill>
            <a:blip r:embed="rId6"/>
            <a:stretch>
              <a:fillRect l="0" t="0" r="0" b="0"/>
            </a:stretch>
          </a:blipFill>
        </p:spPr>
      </p:sp>
      <p:sp>
        <p:nvSpPr>
          <p:cNvPr name="TextBox 11" id="11"/>
          <p:cNvSpPr txBox="true"/>
          <p:nvPr/>
        </p:nvSpPr>
        <p:spPr>
          <a:xfrm rot="0">
            <a:off x="225295" y="10323"/>
            <a:ext cx="8784625" cy="1436877"/>
          </a:xfrm>
          <a:prstGeom prst="rect">
            <a:avLst/>
          </a:prstGeom>
        </p:spPr>
        <p:txBody>
          <a:bodyPr anchor="t" rtlCol="false" tIns="0" lIns="0" bIns="0" rIns="0">
            <a:spAutoFit/>
          </a:bodyPr>
          <a:lstStyle/>
          <a:p>
            <a:pPr algn="l">
              <a:lnSpc>
                <a:spcPts val="11627"/>
              </a:lnSpc>
              <a:spcBef>
                <a:spcPct val="0"/>
              </a:spcBef>
            </a:pPr>
            <a:r>
              <a:rPr lang="en-US" sz="8305">
                <a:solidFill>
                  <a:srgbClr val="191919"/>
                </a:solidFill>
                <a:latin typeface="Sunday"/>
                <a:ea typeface="Sunday"/>
                <a:cs typeface="Sunday"/>
                <a:sym typeface="Sunday"/>
              </a:rPr>
              <a:t>CONCLUSION</a:t>
            </a:r>
          </a:p>
        </p:txBody>
      </p:sp>
      <p:sp>
        <p:nvSpPr>
          <p:cNvPr name="TextBox 12" id="12"/>
          <p:cNvSpPr txBox="true"/>
          <p:nvPr/>
        </p:nvSpPr>
        <p:spPr>
          <a:xfrm rot="0">
            <a:off x="14371632" y="9588287"/>
            <a:ext cx="6815257" cy="698713"/>
          </a:xfrm>
          <a:prstGeom prst="rect">
            <a:avLst/>
          </a:prstGeom>
        </p:spPr>
        <p:txBody>
          <a:bodyPr anchor="t" rtlCol="false" tIns="0" lIns="0" bIns="0" rIns="0">
            <a:spAutoFit/>
          </a:bodyPr>
          <a:lstStyle/>
          <a:p>
            <a:pPr algn="ctr">
              <a:lnSpc>
                <a:spcPts val="5649"/>
              </a:lnSpc>
              <a:spcBef>
                <a:spcPct val="0"/>
              </a:spcBef>
            </a:pPr>
            <a:r>
              <a:rPr lang="en-US" b="true" sz="4035" spc="564">
                <a:solidFill>
                  <a:srgbClr val="191919"/>
                </a:solidFill>
                <a:latin typeface="Gotham Bold"/>
                <a:ea typeface="Gotham Bold"/>
                <a:cs typeface="Gotham Bold"/>
                <a:sym typeface="Gotham Bold"/>
              </a:rPr>
              <a:t>13</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95237" y="37015"/>
            <a:ext cx="18780120" cy="3617379"/>
            <a:chOff x="0" y="0"/>
            <a:chExt cx="4946204" cy="952725"/>
          </a:xfrm>
        </p:grpSpPr>
        <p:sp>
          <p:nvSpPr>
            <p:cNvPr name="Freeform 3" id="3"/>
            <p:cNvSpPr/>
            <p:nvPr/>
          </p:nvSpPr>
          <p:spPr>
            <a:xfrm flipH="false" flipV="false" rot="0">
              <a:off x="0" y="0"/>
              <a:ext cx="4946204" cy="952725"/>
            </a:xfrm>
            <a:custGeom>
              <a:avLst/>
              <a:gdLst/>
              <a:ahLst/>
              <a:cxnLst/>
              <a:rect r="r" b="b" t="t" l="l"/>
              <a:pathLst>
                <a:path h="952725" w="4946204">
                  <a:moveTo>
                    <a:pt x="0" y="0"/>
                  </a:moveTo>
                  <a:lnTo>
                    <a:pt x="4946204" y="0"/>
                  </a:lnTo>
                  <a:lnTo>
                    <a:pt x="4946204" y="952725"/>
                  </a:lnTo>
                  <a:lnTo>
                    <a:pt x="0" y="952725"/>
                  </a:lnTo>
                  <a:close/>
                </a:path>
              </a:pathLst>
            </a:custGeom>
            <a:gradFill rotWithShape="true">
              <a:gsLst>
                <a:gs pos="0">
                  <a:srgbClr val="0097B2">
                    <a:alpha val="100000"/>
                  </a:srgbClr>
                </a:gs>
                <a:gs pos="100000">
                  <a:srgbClr val="7ED957">
                    <a:alpha val="100000"/>
                  </a:srgbClr>
                </a:gs>
              </a:gsLst>
              <a:lin ang="0"/>
            </a:gradFill>
          </p:spPr>
        </p:sp>
        <p:sp>
          <p:nvSpPr>
            <p:cNvPr name="TextBox 4" id="4"/>
            <p:cNvSpPr txBox="true"/>
            <p:nvPr/>
          </p:nvSpPr>
          <p:spPr>
            <a:xfrm>
              <a:off x="0" y="-47625"/>
              <a:ext cx="4946204" cy="100035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7268967" y="4785079"/>
            <a:ext cx="2939529" cy="3603294"/>
          </a:xfrm>
          <a:custGeom>
            <a:avLst/>
            <a:gdLst/>
            <a:ahLst/>
            <a:cxnLst/>
            <a:rect r="r" b="b" t="t" l="l"/>
            <a:pathLst>
              <a:path h="3603294" w="2939529">
                <a:moveTo>
                  <a:pt x="0" y="0"/>
                </a:moveTo>
                <a:lnTo>
                  <a:pt x="2939529" y="0"/>
                </a:lnTo>
                <a:lnTo>
                  <a:pt x="2939529" y="3603293"/>
                </a:lnTo>
                <a:lnTo>
                  <a:pt x="0" y="3603293"/>
                </a:lnTo>
                <a:lnTo>
                  <a:pt x="0" y="0"/>
                </a:lnTo>
                <a:close/>
              </a:path>
            </a:pathLst>
          </a:custGeom>
          <a:blipFill>
            <a:blip r:embed="rId3"/>
            <a:stretch>
              <a:fillRect l="0" t="0" r="0" b="0"/>
            </a:stretch>
          </a:blipFill>
        </p:spPr>
      </p:sp>
      <p:sp>
        <p:nvSpPr>
          <p:cNvPr name="Freeform 6" id="6"/>
          <p:cNvSpPr/>
          <p:nvPr/>
        </p:nvSpPr>
        <p:spPr>
          <a:xfrm flipH="false" flipV="false" rot="0">
            <a:off x="511881" y="9044427"/>
            <a:ext cx="2647873" cy="3245780"/>
          </a:xfrm>
          <a:custGeom>
            <a:avLst/>
            <a:gdLst/>
            <a:ahLst/>
            <a:cxnLst/>
            <a:rect r="r" b="b" t="t" l="l"/>
            <a:pathLst>
              <a:path h="3245780" w="2647873">
                <a:moveTo>
                  <a:pt x="0" y="0"/>
                </a:moveTo>
                <a:lnTo>
                  <a:pt x="2647874" y="0"/>
                </a:lnTo>
                <a:lnTo>
                  <a:pt x="2647874" y="3245780"/>
                </a:lnTo>
                <a:lnTo>
                  <a:pt x="0" y="3245780"/>
                </a:lnTo>
                <a:lnTo>
                  <a:pt x="0" y="0"/>
                </a:lnTo>
                <a:close/>
              </a:path>
            </a:pathLst>
          </a:custGeom>
          <a:blipFill>
            <a:blip r:embed="rId3">
              <a:alphaModFix amt="15000"/>
            </a:blip>
            <a:stretch>
              <a:fillRect l="0" t="0" r="0" b="0"/>
            </a:stretch>
          </a:blipFill>
        </p:spPr>
      </p:sp>
      <p:sp>
        <p:nvSpPr>
          <p:cNvPr name="Freeform 7" id="7"/>
          <p:cNvSpPr/>
          <p:nvPr/>
        </p:nvSpPr>
        <p:spPr>
          <a:xfrm flipH="false" flipV="false" rot="0">
            <a:off x="16964063" y="4963836"/>
            <a:ext cx="2647873" cy="3245780"/>
          </a:xfrm>
          <a:custGeom>
            <a:avLst/>
            <a:gdLst/>
            <a:ahLst/>
            <a:cxnLst/>
            <a:rect r="r" b="b" t="t" l="l"/>
            <a:pathLst>
              <a:path h="3245780" w="2647873">
                <a:moveTo>
                  <a:pt x="0" y="0"/>
                </a:moveTo>
                <a:lnTo>
                  <a:pt x="2647874" y="0"/>
                </a:lnTo>
                <a:lnTo>
                  <a:pt x="2647874" y="3245780"/>
                </a:lnTo>
                <a:lnTo>
                  <a:pt x="0" y="3245780"/>
                </a:lnTo>
                <a:lnTo>
                  <a:pt x="0" y="0"/>
                </a:lnTo>
                <a:close/>
              </a:path>
            </a:pathLst>
          </a:custGeom>
          <a:blipFill>
            <a:blip r:embed="rId3">
              <a:alphaModFix amt="15000"/>
            </a:blip>
            <a:stretch>
              <a:fillRect l="0" t="0" r="0" b="0"/>
            </a:stretch>
          </a:blipFill>
        </p:spPr>
      </p:sp>
      <p:sp>
        <p:nvSpPr>
          <p:cNvPr name="Freeform 8" id="8"/>
          <p:cNvSpPr/>
          <p:nvPr/>
        </p:nvSpPr>
        <p:spPr>
          <a:xfrm flipH="false" flipV="false" rot="0">
            <a:off x="12378839" y="9044427"/>
            <a:ext cx="2647873" cy="3245780"/>
          </a:xfrm>
          <a:custGeom>
            <a:avLst/>
            <a:gdLst/>
            <a:ahLst/>
            <a:cxnLst/>
            <a:rect r="r" b="b" t="t" l="l"/>
            <a:pathLst>
              <a:path h="3245780" w="2647873">
                <a:moveTo>
                  <a:pt x="0" y="0"/>
                </a:moveTo>
                <a:lnTo>
                  <a:pt x="2647873" y="0"/>
                </a:lnTo>
                <a:lnTo>
                  <a:pt x="2647873" y="3245780"/>
                </a:lnTo>
                <a:lnTo>
                  <a:pt x="0" y="3245780"/>
                </a:lnTo>
                <a:lnTo>
                  <a:pt x="0" y="0"/>
                </a:lnTo>
                <a:close/>
              </a:path>
            </a:pathLst>
          </a:custGeom>
          <a:blipFill>
            <a:blip r:embed="rId3">
              <a:alphaModFix amt="15000"/>
            </a:blip>
            <a:stretch>
              <a:fillRect l="0" t="0" r="0" b="0"/>
            </a:stretch>
          </a:blipFill>
        </p:spPr>
      </p:sp>
      <p:sp>
        <p:nvSpPr>
          <p:cNvPr name="Freeform 9" id="9"/>
          <p:cNvSpPr/>
          <p:nvPr/>
        </p:nvSpPr>
        <p:spPr>
          <a:xfrm flipH="false" flipV="false" rot="0">
            <a:off x="-1323937" y="4085252"/>
            <a:ext cx="2647873" cy="3245780"/>
          </a:xfrm>
          <a:custGeom>
            <a:avLst/>
            <a:gdLst/>
            <a:ahLst/>
            <a:cxnLst/>
            <a:rect r="r" b="b" t="t" l="l"/>
            <a:pathLst>
              <a:path h="3245780" w="2647873">
                <a:moveTo>
                  <a:pt x="0" y="0"/>
                </a:moveTo>
                <a:lnTo>
                  <a:pt x="2647874" y="0"/>
                </a:lnTo>
                <a:lnTo>
                  <a:pt x="2647874" y="3245780"/>
                </a:lnTo>
                <a:lnTo>
                  <a:pt x="0" y="3245780"/>
                </a:lnTo>
                <a:lnTo>
                  <a:pt x="0" y="0"/>
                </a:lnTo>
                <a:close/>
              </a:path>
            </a:pathLst>
          </a:custGeom>
          <a:blipFill>
            <a:blip r:embed="rId3">
              <a:alphaModFix amt="15000"/>
            </a:blip>
            <a:stretch>
              <a:fillRect l="0" t="0" r="0" b="0"/>
            </a:stretch>
          </a:blipFill>
        </p:spPr>
      </p:sp>
      <p:sp>
        <p:nvSpPr>
          <p:cNvPr name="Freeform 10" id="10"/>
          <p:cNvSpPr/>
          <p:nvPr/>
        </p:nvSpPr>
        <p:spPr>
          <a:xfrm flipH="false" flipV="false" rot="0">
            <a:off x="5938081" y="7757439"/>
            <a:ext cx="5601300" cy="1470341"/>
          </a:xfrm>
          <a:custGeom>
            <a:avLst/>
            <a:gdLst/>
            <a:ahLst/>
            <a:cxnLst/>
            <a:rect r="r" b="b" t="t" l="l"/>
            <a:pathLst>
              <a:path h="1470341" w="5601300">
                <a:moveTo>
                  <a:pt x="0" y="0"/>
                </a:moveTo>
                <a:lnTo>
                  <a:pt x="5601300" y="0"/>
                </a:lnTo>
                <a:lnTo>
                  <a:pt x="5601300" y="1470341"/>
                </a:lnTo>
                <a:lnTo>
                  <a:pt x="0" y="1470341"/>
                </a:lnTo>
                <a:lnTo>
                  <a:pt x="0" y="0"/>
                </a:lnTo>
                <a:close/>
              </a:path>
            </a:pathLst>
          </a:custGeom>
          <a:blipFill>
            <a:blip r:embed="rId4"/>
            <a:stretch>
              <a:fillRect l="0" t="0" r="0" b="0"/>
            </a:stretch>
          </a:blipFill>
        </p:spPr>
      </p:sp>
      <p:sp>
        <p:nvSpPr>
          <p:cNvPr name="TextBox 11" id="11"/>
          <p:cNvSpPr txBox="true"/>
          <p:nvPr/>
        </p:nvSpPr>
        <p:spPr>
          <a:xfrm rot="0">
            <a:off x="2595169" y="1144188"/>
            <a:ext cx="13097662" cy="1260158"/>
          </a:xfrm>
          <a:prstGeom prst="rect">
            <a:avLst/>
          </a:prstGeom>
        </p:spPr>
        <p:txBody>
          <a:bodyPr anchor="t" rtlCol="false" tIns="0" lIns="0" bIns="0" rIns="0">
            <a:spAutoFit/>
          </a:bodyPr>
          <a:lstStyle/>
          <a:p>
            <a:pPr algn="ctr">
              <a:lnSpc>
                <a:spcPts val="10342"/>
              </a:lnSpc>
              <a:spcBef>
                <a:spcPct val="0"/>
              </a:spcBef>
            </a:pPr>
            <a:r>
              <a:rPr lang="en-US" sz="7387">
                <a:solidFill>
                  <a:srgbClr val="191919"/>
                </a:solidFill>
                <a:latin typeface="Lemon Tuesday"/>
                <a:ea typeface="Lemon Tuesday"/>
                <a:cs typeface="Lemon Tuesday"/>
                <a:sym typeface="Lemon Tuesday"/>
              </a:rPr>
              <a:t>MERCI POUR VOTRE ATTENTION</a:t>
            </a:r>
          </a:p>
        </p:txBody>
      </p:sp>
      <p:sp>
        <p:nvSpPr>
          <p:cNvPr name="TextBox 12" id="12"/>
          <p:cNvSpPr txBox="true"/>
          <p:nvPr/>
        </p:nvSpPr>
        <p:spPr>
          <a:xfrm rot="0">
            <a:off x="511881" y="8901552"/>
            <a:ext cx="17456183" cy="1260158"/>
          </a:xfrm>
          <a:prstGeom prst="rect">
            <a:avLst/>
          </a:prstGeom>
        </p:spPr>
        <p:txBody>
          <a:bodyPr anchor="t" rtlCol="false" tIns="0" lIns="0" bIns="0" rIns="0">
            <a:spAutoFit/>
          </a:bodyPr>
          <a:lstStyle/>
          <a:p>
            <a:pPr algn="ctr">
              <a:lnSpc>
                <a:spcPts val="10342"/>
              </a:lnSpc>
              <a:spcBef>
                <a:spcPct val="0"/>
              </a:spcBef>
            </a:pPr>
            <a:r>
              <a:rPr lang="en-US" sz="7387">
                <a:solidFill>
                  <a:srgbClr val="191919"/>
                </a:solidFill>
                <a:latin typeface="Lemon Tuesday"/>
                <a:ea typeface="Lemon Tuesday"/>
                <a:cs typeface="Lemon Tuesday"/>
                <a:sym typeface="Lemon Tuesday"/>
              </a:rPr>
              <a:t>CHERCHEZ MOINS, VIVRE MIEUX !</a:t>
            </a:r>
          </a:p>
        </p:txBody>
      </p:sp>
      <p:sp>
        <p:nvSpPr>
          <p:cNvPr name="TextBox 13" id="13"/>
          <p:cNvSpPr txBox="true"/>
          <p:nvPr/>
        </p:nvSpPr>
        <p:spPr>
          <a:xfrm rot="0">
            <a:off x="5364530" y="4104302"/>
            <a:ext cx="6748404" cy="670024"/>
          </a:xfrm>
          <a:prstGeom prst="rect">
            <a:avLst/>
          </a:prstGeom>
        </p:spPr>
        <p:txBody>
          <a:bodyPr anchor="t" rtlCol="false" tIns="0" lIns="0" bIns="0" rIns="0">
            <a:spAutoFit/>
          </a:bodyPr>
          <a:lstStyle/>
          <a:p>
            <a:pPr algn="ctr">
              <a:lnSpc>
                <a:spcPts val="5594"/>
              </a:lnSpc>
              <a:spcBef>
                <a:spcPct val="0"/>
              </a:spcBef>
            </a:pPr>
            <a:r>
              <a:rPr lang="en-US" b="true" sz="3996" spc="559">
                <a:solidFill>
                  <a:srgbClr val="191919"/>
                </a:solidFill>
                <a:latin typeface="Comic Sans Bold"/>
                <a:ea typeface="Comic Sans Bold"/>
                <a:cs typeface="Comic Sans Bold"/>
                <a:sym typeface="Comic Sans Bold"/>
              </a:rPr>
              <a:t>PharmacieFinder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77908" y="2514236"/>
            <a:ext cx="7140959" cy="6744064"/>
            <a:chOff x="0" y="0"/>
            <a:chExt cx="2736010" cy="2583943"/>
          </a:xfrm>
        </p:grpSpPr>
        <p:sp>
          <p:nvSpPr>
            <p:cNvPr name="Freeform 3" id="3"/>
            <p:cNvSpPr/>
            <p:nvPr/>
          </p:nvSpPr>
          <p:spPr>
            <a:xfrm flipH="false" flipV="false" rot="0">
              <a:off x="0" y="0"/>
              <a:ext cx="2736010" cy="2583943"/>
            </a:xfrm>
            <a:custGeom>
              <a:avLst/>
              <a:gdLst/>
              <a:ahLst/>
              <a:cxnLst/>
              <a:rect r="r" b="b" t="t" l="l"/>
              <a:pathLst>
                <a:path h="2583943" w="2736010">
                  <a:moveTo>
                    <a:pt x="0" y="0"/>
                  </a:moveTo>
                  <a:lnTo>
                    <a:pt x="2736010" y="0"/>
                  </a:lnTo>
                  <a:lnTo>
                    <a:pt x="2736010" y="2583943"/>
                  </a:lnTo>
                  <a:lnTo>
                    <a:pt x="0" y="2583943"/>
                  </a:lnTo>
                  <a:close/>
                </a:path>
              </a:pathLst>
            </a:custGeom>
            <a:solidFill>
              <a:srgbClr val="000000">
                <a:alpha val="0"/>
              </a:srgbClr>
            </a:solidFill>
          </p:spPr>
        </p:sp>
        <p:sp>
          <p:nvSpPr>
            <p:cNvPr name="TextBox 4" id="4"/>
            <p:cNvSpPr txBox="true"/>
            <p:nvPr/>
          </p:nvSpPr>
          <p:spPr>
            <a:xfrm>
              <a:off x="0" y="-19050"/>
              <a:ext cx="2736010" cy="2602993"/>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true" rot="0">
            <a:off x="6390762" y="5654658"/>
            <a:ext cx="3817148" cy="1078344"/>
          </a:xfrm>
          <a:custGeom>
            <a:avLst/>
            <a:gdLst/>
            <a:ahLst/>
            <a:cxnLst/>
            <a:rect r="r" b="b" t="t" l="l"/>
            <a:pathLst>
              <a:path h="1078344" w="3817148">
                <a:moveTo>
                  <a:pt x="0" y="1078345"/>
                </a:moveTo>
                <a:lnTo>
                  <a:pt x="3817149" y="1078345"/>
                </a:lnTo>
                <a:lnTo>
                  <a:pt x="3817149" y="0"/>
                </a:lnTo>
                <a:lnTo>
                  <a:pt x="0" y="0"/>
                </a:lnTo>
                <a:lnTo>
                  <a:pt x="0" y="107834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67221" y="5518406"/>
            <a:ext cx="5399716" cy="1667752"/>
          </a:xfrm>
          <a:custGeom>
            <a:avLst/>
            <a:gdLst/>
            <a:ahLst/>
            <a:cxnLst/>
            <a:rect r="r" b="b" t="t" l="l"/>
            <a:pathLst>
              <a:path h="1667752" w="5399716">
                <a:moveTo>
                  <a:pt x="0" y="0"/>
                </a:moveTo>
                <a:lnTo>
                  <a:pt x="5399716" y="0"/>
                </a:lnTo>
                <a:lnTo>
                  <a:pt x="5399716" y="1667752"/>
                </a:lnTo>
                <a:lnTo>
                  <a:pt x="0" y="1667752"/>
                </a:lnTo>
                <a:lnTo>
                  <a:pt x="0" y="0"/>
                </a:lnTo>
                <a:close/>
              </a:path>
            </a:pathLst>
          </a:custGeom>
          <a:blipFill>
            <a:blip r:embed="rId4"/>
            <a:stretch>
              <a:fillRect l="0" t="0" r="0" b="0"/>
            </a:stretch>
          </a:blipFill>
        </p:spPr>
      </p:sp>
      <p:sp>
        <p:nvSpPr>
          <p:cNvPr name="Freeform 7" id="7"/>
          <p:cNvSpPr/>
          <p:nvPr/>
        </p:nvSpPr>
        <p:spPr>
          <a:xfrm flipH="false" flipV="false" rot="0">
            <a:off x="10207911" y="3475989"/>
            <a:ext cx="7325719" cy="5435684"/>
          </a:xfrm>
          <a:custGeom>
            <a:avLst/>
            <a:gdLst/>
            <a:ahLst/>
            <a:cxnLst/>
            <a:rect r="r" b="b" t="t" l="l"/>
            <a:pathLst>
              <a:path h="5435684" w="7325719">
                <a:moveTo>
                  <a:pt x="0" y="0"/>
                </a:moveTo>
                <a:lnTo>
                  <a:pt x="7325719" y="0"/>
                </a:lnTo>
                <a:lnTo>
                  <a:pt x="7325719" y="5435684"/>
                </a:lnTo>
                <a:lnTo>
                  <a:pt x="0" y="5435684"/>
                </a:lnTo>
                <a:lnTo>
                  <a:pt x="0" y="0"/>
                </a:lnTo>
                <a:close/>
              </a:path>
            </a:pathLst>
          </a:custGeom>
          <a:blipFill>
            <a:blip r:embed="rId5"/>
            <a:stretch>
              <a:fillRect l="0" t="0" r="0" b="0"/>
            </a:stretch>
          </a:blipFill>
        </p:spPr>
      </p:sp>
      <p:sp>
        <p:nvSpPr>
          <p:cNvPr name="TextBox 8" id="8"/>
          <p:cNvSpPr txBox="true"/>
          <p:nvPr/>
        </p:nvSpPr>
        <p:spPr>
          <a:xfrm rot="0">
            <a:off x="14371632" y="9588287"/>
            <a:ext cx="6815257" cy="698713"/>
          </a:xfrm>
          <a:prstGeom prst="rect">
            <a:avLst/>
          </a:prstGeom>
        </p:spPr>
        <p:txBody>
          <a:bodyPr anchor="t" rtlCol="false" tIns="0" lIns="0" bIns="0" rIns="0">
            <a:spAutoFit/>
          </a:bodyPr>
          <a:lstStyle/>
          <a:p>
            <a:pPr algn="ctr">
              <a:lnSpc>
                <a:spcPts val="5649"/>
              </a:lnSpc>
              <a:spcBef>
                <a:spcPct val="0"/>
              </a:spcBef>
            </a:pPr>
            <a:r>
              <a:rPr lang="en-US" b="true" sz="4035" spc="564">
                <a:solidFill>
                  <a:srgbClr val="191919"/>
                </a:solidFill>
                <a:latin typeface="Gotham Bold"/>
                <a:ea typeface="Gotham Bold"/>
                <a:cs typeface="Gotham Bold"/>
                <a:sym typeface="Gotham Bold"/>
              </a:rPr>
              <a:t>1</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64224" y="9418474"/>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6A881"/>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437334" y="1026231"/>
            <a:ext cx="2164075" cy="944784"/>
          </a:xfrm>
          <a:prstGeom prst="rect">
            <a:avLst/>
          </a:prstGeom>
        </p:spPr>
        <p:txBody>
          <a:bodyPr anchor="t" rtlCol="false" tIns="0" lIns="0" bIns="0" rIns="0">
            <a:spAutoFit/>
          </a:bodyPr>
          <a:lstStyle/>
          <a:p>
            <a:pPr algn="l">
              <a:lnSpc>
                <a:spcPts val="7775"/>
              </a:lnSpc>
              <a:spcBef>
                <a:spcPct val="0"/>
              </a:spcBef>
            </a:pPr>
            <a:r>
              <a:rPr lang="en-US" sz="5553" u="sng">
                <a:solidFill>
                  <a:srgbClr val="1C6921"/>
                </a:solidFill>
                <a:latin typeface="League Spartan"/>
                <a:ea typeface="League Spartan"/>
                <a:cs typeface="League Spartan"/>
                <a:sym typeface="League Spartan"/>
              </a:rPr>
              <a:t>PLAN</a:t>
            </a:r>
          </a:p>
        </p:txBody>
      </p:sp>
      <p:grpSp>
        <p:nvGrpSpPr>
          <p:cNvPr name="Group 6" id="6"/>
          <p:cNvGrpSpPr/>
          <p:nvPr/>
        </p:nvGrpSpPr>
        <p:grpSpPr>
          <a:xfrm rot="0">
            <a:off x="13788379" y="-2057400"/>
            <a:ext cx="3086100" cy="308610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6A881"/>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2087324" y="3017640"/>
            <a:ext cx="7056676" cy="957461"/>
            <a:chOff x="0" y="0"/>
            <a:chExt cx="9408901" cy="1276615"/>
          </a:xfrm>
        </p:grpSpPr>
        <p:grpSp>
          <p:nvGrpSpPr>
            <p:cNvPr name="Group 10" id="10"/>
            <p:cNvGrpSpPr/>
            <p:nvPr/>
          </p:nvGrpSpPr>
          <p:grpSpPr>
            <a:xfrm rot="0">
              <a:off x="1248049" y="2841"/>
              <a:ext cx="8160852" cy="1273774"/>
              <a:chOff x="0" y="0"/>
              <a:chExt cx="2710142" cy="423008"/>
            </a:xfrm>
          </p:grpSpPr>
          <p:sp>
            <p:nvSpPr>
              <p:cNvPr name="Freeform 11" id="11"/>
              <p:cNvSpPr/>
              <p:nvPr/>
            </p:nvSpPr>
            <p:spPr>
              <a:xfrm flipH="false" flipV="false" rot="0">
                <a:off x="0" y="0"/>
                <a:ext cx="2710142" cy="423008"/>
              </a:xfrm>
              <a:custGeom>
                <a:avLst/>
                <a:gdLst/>
                <a:ahLst/>
                <a:cxnLst/>
                <a:rect r="r" b="b" t="t" l="l"/>
                <a:pathLst>
                  <a:path h="423008" w="2710142">
                    <a:moveTo>
                      <a:pt x="0" y="0"/>
                    </a:moveTo>
                    <a:lnTo>
                      <a:pt x="2710142" y="0"/>
                    </a:lnTo>
                    <a:lnTo>
                      <a:pt x="2710142" y="423008"/>
                    </a:lnTo>
                    <a:lnTo>
                      <a:pt x="0" y="423008"/>
                    </a:lnTo>
                    <a:close/>
                  </a:path>
                </a:pathLst>
              </a:custGeom>
              <a:solidFill>
                <a:srgbClr val="FFFFFF"/>
              </a:solidFill>
            </p:spPr>
          </p:sp>
          <p:sp>
            <p:nvSpPr>
              <p:cNvPr name="TextBox 12" id="12"/>
              <p:cNvSpPr txBox="true"/>
              <p:nvPr/>
            </p:nvSpPr>
            <p:spPr>
              <a:xfrm>
                <a:off x="0" y="-47625"/>
                <a:ext cx="2710142" cy="470633"/>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243609" y="0"/>
              <a:ext cx="1479267" cy="1223763"/>
              <a:chOff x="0" y="0"/>
              <a:chExt cx="982501" cy="812800"/>
            </a:xfrm>
          </p:grpSpPr>
          <p:sp>
            <p:nvSpPr>
              <p:cNvPr name="Freeform 14" id="14"/>
              <p:cNvSpPr/>
              <p:nvPr/>
            </p:nvSpPr>
            <p:spPr>
              <a:xfrm flipH="false" flipV="false" rot="0">
                <a:off x="0" y="0"/>
                <a:ext cx="982501" cy="812800"/>
              </a:xfrm>
              <a:custGeom>
                <a:avLst/>
                <a:gdLst/>
                <a:ahLst/>
                <a:cxnLst/>
                <a:rect r="r" b="b" t="t" l="l"/>
                <a:pathLst>
                  <a:path h="812800" w="982501">
                    <a:moveTo>
                      <a:pt x="491251" y="0"/>
                    </a:moveTo>
                    <a:cubicBezTo>
                      <a:pt x="219940" y="0"/>
                      <a:pt x="0" y="181951"/>
                      <a:pt x="0" y="406400"/>
                    </a:cubicBezTo>
                    <a:cubicBezTo>
                      <a:pt x="0" y="630849"/>
                      <a:pt x="219940" y="812800"/>
                      <a:pt x="491251" y="812800"/>
                    </a:cubicBezTo>
                    <a:cubicBezTo>
                      <a:pt x="762561" y="812800"/>
                      <a:pt x="982501" y="630849"/>
                      <a:pt x="982501" y="406400"/>
                    </a:cubicBezTo>
                    <a:cubicBezTo>
                      <a:pt x="982501" y="181951"/>
                      <a:pt x="762561" y="0"/>
                      <a:pt x="491251" y="0"/>
                    </a:cubicBezTo>
                    <a:close/>
                  </a:path>
                </a:pathLst>
              </a:custGeom>
              <a:solidFill>
                <a:srgbClr val="EAEAEA"/>
              </a:solidFill>
            </p:spPr>
          </p:sp>
          <p:sp>
            <p:nvSpPr>
              <p:cNvPr name="TextBox 15" id="15"/>
              <p:cNvSpPr txBox="true"/>
              <p:nvPr/>
            </p:nvSpPr>
            <p:spPr>
              <a:xfrm>
                <a:off x="92109" y="28575"/>
                <a:ext cx="798282" cy="708025"/>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0" y="271710"/>
              <a:ext cx="1966485" cy="717875"/>
            </a:xfrm>
            <a:prstGeom prst="rect">
              <a:avLst/>
            </a:prstGeom>
          </p:spPr>
          <p:txBody>
            <a:bodyPr anchor="t" rtlCol="false" tIns="0" lIns="0" bIns="0" rIns="0">
              <a:spAutoFit/>
            </a:bodyPr>
            <a:lstStyle/>
            <a:p>
              <a:pPr algn="ctr">
                <a:lnSpc>
                  <a:spcPts val="4506"/>
                </a:lnSpc>
                <a:spcBef>
                  <a:spcPct val="0"/>
                </a:spcBef>
              </a:pPr>
              <a:r>
                <a:rPr lang="en-US" sz="3218">
                  <a:solidFill>
                    <a:srgbClr val="000000"/>
                  </a:solidFill>
                  <a:latin typeface="League Spartan"/>
                  <a:ea typeface="League Spartan"/>
                  <a:cs typeface="League Spartan"/>
                  <a:sym typeface="League Spartan"/>
                </a:rPr>
                <a:t>01</a:t>
              </a:r>
            </a:p>
          </p:txBody>
        </p:sp>
        <p:sp>
          <p:nvSpPr>
            <p:cNvPr name="TextBox 17" id="17"/>
            <p:cNvSpPr txBox="true"/>
            <p:nvPr/>
          </p:nvSpPr>
          <p:spPr>
            <a:xfrm rot="0">
              <a:off x="2455425" y="252660"/>
              <a:ext cx="6676595" cy="726652"/>
            </a:xfrm>
            <a:prstGeom prst="rect">
              <a:avLst/>
            </a:prstGeom>
          </p:spPr>
          <p:txBody>
            <a:bodyPr anchor="t" rtlCol="false" tIns="0" lIns="0" bIns="0" rIns="0">
              <a:spAutoFit/>
            </a:bodyPr>
            <a:lstStyle/>
            <a:p>
              <a:pPr algn="l">
                <a:lnSpc>
                  <a:spcPts val="4479"/>
                </a:lnSpc>
                <a:spcBef>
                  <a:spcPct val="0"/>
                </a:spcBef>
              </a:pPr>
              <a:r>
                <a:rPr lang="en-US" sz="3199">
                  <a:solidFill>
                    <a:srgbClr val="000000"/>
                  </a:solidFill>
                  <a:latin typeface="Poppins"/>
                  <a:ea typeface="Poppins"/>
                  <a:cs typeface="Poppins"/>
                  <a:sym typeface="Poppins"/>
                </a:rPr>
                <a:t>Présentation de l'idée</a:t>
              </a:r>
            </a:p>
          </p:txBody>
        </p:sp>
      </p:grpSp>
      <p:grpSp>
        <p:nvGrpSpPr>
          <p:cNvPr name="Group 18" id="18"/>
          <p:cNvGrpSpPr/>
          <p:nvPr/>
        </p:nvGrpSpPr>
        <p:grpSpPr>
          <a:xfrm rot="0">
            <a:off x="2087324" y="4418550"/>
            <a:ext cx="7669940" cy="955331"/>
            <a:chOff x="0" y="0"/>
            <a:chExt cx="10226586" cy="1273774"/>
          </a:xfrm>
        </p:grpSpPr>
        <p:grpSp>
          <p:nvGrpSpPr>
            <p:cNvPr name="Group 19" id="19"/>
            <p:cNvGrpSpPr/>
            <p:nvPr/>
          </p:nvGrpSpPr>
          <p:grpSpPr>
            <a:xfrm rot="0">
              <a:off x="1356512" y="0"/>
              <a:ext cx="8870075" cy="1273774"/>
              <a:chOff x="0" y="0"/>
              <a:chExt cx="2945668" cy="423008"/>
            </a:xfrm>
          </p:grpSpPr>
          <p:sp>
            <p:nvSpPr>
              <p:cNvPr name="Freeform 20" id="20"/>
              <p:cNvSpPr/>
              <p:nvPr/>
            </p:nvSpPr>
            <p:spPr>
              <a:xfrm flipH="false" flipV="false" rot="0">
                <a:off x="0" y="0"/>
                <a:ext cx="2945668" cy="423008"/>
              </a:xfrm>
              <a:custGeom>
                <a:avLst/>
                <a:gdLst/>
                <a:ahLst/>
                <a:cxnLst/>
                <a:rect r="r" b="b" t="t" l="l"/>
                <a:pathLst>
                  <a:path h="423008" w="2945668">
                    <a:moveTo>
                      <a:pt x="0" y="0"/>
                    </a:moveTo>
                    <a:lnTo>
                      <a:pt x="2945668" y="0"/>
                    </a:lnTo>
                    <a:lnTo>
                      <a:pt x="2945668" y="423008"/>
                    </a:lnTo>
                    <a:lnTo>
                      <a:pt x="0" y="423008"/>
                    </a:lnTo>
                    <a:close/>
                  </a:path>
                </a:pathLst>
              </a:custGeom>
              <a:solidFill>
                <a:srgbClr val="FFFFFF"/>
              </a:solidFill>
            </p:spPr>
          </p:sp>
          <p:sp>
            <p:nvSpPr>
              <p:cNvPr name="TextBox 21" id="21"/>
              <p:cNvSpPr txBox="true"/>
              <p:nvPr/>
            </p:nvSpPr>
            <p:spPr>
              <a:xfrm>
                <a:off x="0" y="-47625"/>
                <a:ext cx="2945668" cy="470633"/>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264780" y="25006"/>
              <a:ext cx="1607823" cy="1223763"/>
              <a:chOff x="0" y="0"/>
              <a:chExt cx="1067886" cy="812800"/>
            </a:xfrm>
          </p:grpSpPr>
          <p:sp>
            <p:nvSpPr>
              <p:cNvPr name="Freeform 23" id="23"/>
              <p:cNvSpPr/>
              <p:nvPr/>
            </p:nvSpPr>
            <p:spPr>
              <a:xfrm flipH="false" flipV="false" rot="0">
                <a:off x="0" y="0"/>
                <a:ext cx="1067886" cy="812800"/>
              </a:xfrm>
              <a:custGeom>
                <a:avLst/>
                <a:gdLst/>
                <a:ahLst/>
                <a:cxnLst/>
                <a:rect r="r" b="b" t="t" l="l"/>
                <a:pathLst>
                  <a:path h="812800" w="1067886">
                    <a:moveTo>
                      <a:pt x="533943" y="0"/>
                    </a:moveTo>
                    <a:cubicBezTo>
                      <a:pt x="239054" y="0"/>
                      <a:pt x="0" y="181951"/>
                      <a:pt x="0" y="406400"/>
                    </a:cubicBezTo>
                    <a:cubicBezTo>
                      <a:pt x="0" y="630849"/>
                      <a:pt x="239054" y="812800"/>
                      <a:pt x="533943" y="812800"/>
                    </a:cubicBezTo>
                    <a:cubicBezTo>
                      <a:pt x="828831" y="812800"/>
                      <a:pt x="1067886" y="630849"/>
                      <a:pt x="1067886" y="406400"/>
                    </a:cubicBezTo>
                    <a:cubicBezTo>
                      <a:pt x="1067886" y="181951"/>
                      <a:pt x="828831" y="0"/>
                      <a:pt x="533943" y="0"/>
                    </a:cubicBezTo>
                    <a:close/>
                  </a:path>
                </a:pathLst>
              </a:custGeom>
              <a:solidFill>
                <a:srgbClr val="EAEAEA"/>
              </a:solidFill>
            </p:spPr>
          </p:sp>
          <p:sp>
            <p:nvSpPr>
              <p:cNvPr name="TextBox 24" id="24"/>
              <p:cNvSpPr txBox="true"/>
              <p:nvPr/>
            </p:nvSpPr>
            <p:spPr>
              <a:xfrm>
                <a:off x="100114" y="28575"/>
                <a:ext cx="867657" cy="708025"/>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0" y="363845"/>
              <a:ext cx="2137383" cy="719669"/>
            </a:xfrm>
            <a:prstGeom prst="rect">
              <a:avLst/>
            </a:prstGeom>
          </p:spPr>
          <p:txBody>
            <a:bodyPr anchor="t" rtlCol="false" tIns="0" lIns="0" bIns="0" rIns="0">
              <a:spAutoFit/>
            </a:bodyPr>
            <a:lstStyle/>
            <a:p>
              <a:pPr algn="ctr">
                <a:lnSpc>
                  <a:spcPts val="4506"/>
                </a:lnSpc>
                <a:spcBef>
                  <a:spcPct val="0"/>
                </a:spcBef>
              </a:pPr>
              <a:r>
                <a:rPr lang="en-US" sz="3218">
                  <a:solidFill>
                    <a:srgbClr val="000000"/>
                  </a:solidFill>
                  <a:latin typeface="League Spartan"/>
                  <a:ea typeface="League Spartan"/>
                  <a:cs typeface="League Spartan"/>
                  <a:sym typeface="League Spartan"/>
                </a:rPr>
                <a:t>02</a:t>
              </a:r>
            </a:p>
          </p:txBody>
        </p:sp>
        <p:sp>
          <p:nvSpPr>
            <p:cNvPr name="TextBox 26" id="26"/>
            <p:cNvSpPr txBox="true"/>
            <p:nvPr/>
          </p:nvSpPr>
          <p:spPr>
            <a:xfrm rot="0">
              <a:off x="2668815" y="171324"/>
              <a:ext cx="6245467" cy="726652"/>
            </a:xfrm>
            <a:prstGeom prst="rect">
              <a:avLst/>
            </a:prstGeom>
          </p:spPr>
          <p:txBody>
            <a:bodyPr anchor="t" rtlCol="false" tIns="0" lIns="0" bIns="0" rIns="0">
              <a:spAutoFit/>
            </a:bodyPr>
            <a:lstStyle/>
            <a:p>
              <a:pPr algn="l">
                <a:lnSpc>
                  <a:spcPts val="4479"/>
                </a:lnSpc>
                <a:spcBef>
                  <a:spcPct val="0"/>
                </a:spcBef>
              </a:pPr>
              <a:r>
                <a:rPr lang="en-US" sz="3199">
                  <a:solidFill>
                    <a:srgbClr val="000000"/>
                  </a:solidFill>
                  <a:latin typeface="Poppins"/>
                  <a:ea typeface="Poppins"/>
                  <a:cs typeface="Poppins"/>
                  <a:sym typeface="Poppins"/>
                </a:rPr>
                <a:t>Business model canva</a:t>
              </a:r>
            </a:p>
          </p:txBody>
        </p:sp>
      </p:grpSp>
      <p:sp>
        <p:nvSpPr>
          <p:cNvPr name="TextBox 27" id="27"/>
          <p:cNvSpPr txBox="true"/>
          <p:nvPr/>
        </p:nvSpPr>
        <p:spPr>
          <a:xfrm rot="0">
            <a:off x="4191490" y="5893024"/>
            <a:ext cx="3565210" cy="566420"/>
          </a:xfrm>
          <a:prstGeom prst="rect">
            <a:avLst/>
          </a:prstGeom>
        </p:spPr>
        <p:txBody>
          <a:bodyPr anchor="t" rtlCol="false" tIns="0" lIns="0" bIns="0" rIns="0">
            <a:spAutoFit/>
          </a:bodyPr>
          <a:lstStyle/>
          <a:p>
            <a:pPr algn="l">
              <a:lnSpc>
                <a:spcPts val="4479"/>
              </a:lnSpc>
              <a:spcBef>
                <a:spcPct val="0"/>
              </a:spcBef>
            </a:pPr>
            <a:r>
              <a:rPr lang="en-US" sz="3199">
                <a:solidFill>
                  <a:srgbClr val="000000"/>
                </a:solidFill>
                <a:latin typeface="Poppins"/>
                <a:ea typeface="Poppins"/>
                <a:cs typeface="Poppins"/>
                <a:sym typeface="Poppins"/>
              </a:rPr>
              <a:t>Étude marketing</a:t>
            </a:r>
          </a:p>
        </p:txBody>
      </p:sp>
      <p:grpSp>
        <p:nvGrpSpPr>
          <p:cNvPr name="Group 28" id="28"/>
          <p:cNvGrpSpPr/>
          <p:nvPr/>
        </p:nvGrpSpPr>
        <p:grpSpPr>
          <a:xfrm rot="0">
            <a:off x="9809065" y="4463666"/>
            <a:ext cx="7958629" cy="955331"/>
            <a:chOff x="0" y="0"/>
            <a:chExt cx="10611505" cy="1273774"/>
          </a:xfrm>
        </p:grpSpPr>
        <p:grpSp>
          <p:nvGrpSpPr>
            <p:cNvPr name="Group 29" id="29"/>
            <p:cNvGrpSpPr/>
            <p:nvPr/>
          </p:nvGrpSpPr>
          <p:grpSpPr>
            <a:xfrm rot="0">
              <a:off x="1407569" y="0"/>
              <a:ext cx="9203935" cy="1273774"/>
              <a:chOff x="0" y="0"/>
              <a:chExt cx="3056540" cy="423008"/>
            </a:xfrm>
          </p:grpSpPr>
          <p:sp>
            <p:nvSpPr>
              <p:cNvPr name="Freeform 30" id="30"/>
              <p:cNvSpPr/>
              <p:nvPr/>
            </p:nvSpPr>
            <p:spPr>
              <a:xfrm flipH="false" flipV="false" rot="0">
                <a:off x="0" y="0"/>
                <a:ext cx="3056540" cy="423008"/>
              </a:xfrm>
              <a:custGeom>
                <a:avLst/>
                <a:gdLst/>
                <a:ahLst/>
                <a:cxnLst/>
                <a:rect r="r" b="b" t="t" l="l"/>
                <a:pathLst>
                  <a:path h="423008" w="3056540">
                    <a:moveTo>
                      <a:pt x="0" y="0"/>
                    </a:moveTo>
                    <a:lnTo>
                      <a:pt x="3056540" y="0"/>
                    </a:lnTo>
                    <a:lnTo>
                      <a:pt x="3056540" y="423008"/>
                    </a:lnTo>
                    <a:lnTo>
                      <a:pt x="0" y="423008"/>
                    </a:lnTo>
                    <a:close/>
                  </a:path>
                </a:pathLst>
              </a:custGeom>
              <a:solidFill>
                <a:srgbClr val="FFFFFF"/>
              </a:solidFill>
            </p:spPr>
          </p:sp>
          <p:sp>
            <p:nvSpPr>
              <p:cNvPr name="TextBox 31" id="31"/>
              <p:cNvSpPr txBox="true"/>
              <p:nvPr/>
            </p:nvSpPr>
            <p:spPr>
              <a:xfrm>
                <a:off x="0" y="-47625"/>
                <a:ext cx="3056540" cy="470633"/>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274746" y="25006"/>
              <a:ext cx="1668340" cy="1223763"/>
              <a:chOff x="0" y="0"/>
              <a:chExt cx="1108080" cy="812800"/>
            </a:xfrm>
          </p:grpSpPr>
          <p:sp>
            <p:nvSpPr>
              <p:cNvPr name="Freeform 33" id="33"/>
              <p:cNvSpPr/>
              <p:nvPr/>
            </p:nvSpPr>
            <p:spPr>
              <a:xfrm flipH="false" flipV="false" rot="0">
                <a:off x="0" y="0"/>
                <a:ext cx="1108080" cy="812800"/>
              </a:xfrm>
              <a:custGeom>
                <a:avLst/>
                <a:gdLst/>
                <a:ahLst/>
                <a:cxnLst/>
                <a:rect r="r" b="b" t="t" l="l"/>
                <a:pathLst>
                  <a:path h="812800" w="1108080">
                    <a:moveTo>
                      <a:pt x="554040" y="0"/>
                    </a:moveTo>
                    <a:cubicBezTo>
                      <a:pt x="248052" y="0"/>
                      <a:pt x="0" y="181951"/>
                      <a:pt x="0" y="406400"/>
                    </a:cubicBezTo>
                    <a:cubicBezTo>
                      <a:pt x="0" y="630849"/>
                      <a:pt x="248052" y="812800"/>
                      <a:pt x="554040" y="812800"/>
                    </a:cubicBezTo>
                    <a:cubicBezTo>
                      <a:pt x="860028" y="812800"/>
                      <a:pt x="1108080" y="630849"/>
                      <a:pt x="1108080" y="406400"/>
                    </a:cubicBezTo>
                    <a:cubicBezTo>
                      <a:pt x="1108080" y="181951"/>
                      <a:pt x="860028" y="0"/>
                      <a:pt x="554040" y="0"/>
                    </a:cubicBezTo>
                    <a:close/>
                  </a:path>
                </a:pathLst>
              </a:custGeom>
              <a:solidFill>
                <a:srgbClr val="EAEAEA"/>
              </a:solidFill>
            </p:spPr>
          </p:sp>
          <p:sp>
            <p:nvSpPr>
              <p:cNvPr name="TextBox 34" id="34"/>
              <p:cNvSpPr txBox="true"/>
              <p:nvPr/>
            </p:nvSpPr>
            <p:spPr>
              <a:xfrm>
                <a:off x="103883" y="28575"/>
                <a:ext cx="900315" cy="708025"/>
              </a:xfrm>
              <a:prstGeom prst="rect">
                <a:avLst/>
              </a:prstGeom>
            </p:spPr>
            <p:txBody>
              <a:bodyPr anchor="ctr" rtlCol="false" tIns="50800" lIns="50800" bIns="50800" rIns="50800"/>
              <a:lstStyle/>
              <a:p>
                <a:pPr algn="ctr">
                  <a:lnSpc>
                    <a:spcPts val="2659"/>
                  </a:lnSpc>
                </a:pPr>
              </a:p>
            </p:txBody>
          </p:sp>
        </p:grpSp>
        <p:sp>
          <p:nvSpPr>
            <p:cNvPr name="TextBox 35" id="35"/>
            <p:cNvSpPr txBox="true"/>
            <p:nvPr/>
          </p:nvSpPr>
          <p:spPr>
            <a:xfrm rot="0">
              <a:off x="0" y="363845"/>
              <a:ext cx="2217832" cy="717875"/>
            </a:xfrm>
            <a:prstGeom prst="rect">
              <a:avLst/>
            </a:prstGeom>
          </p:spPr>
          <p:txBody>
            <a:bodyPr anchor="t" rtlCol="false" tIns="0" lIns="0" bIns="0" rIns="0">
              <a:spAutoFit/>
            </a:bodyPr>
            <a:lstStyle/>
            <a:p>
              <a:pPr algn="ctr">
                <a:lnSpc>
                  <a:spcPts val="4506"/>
                </a:lnSpc>
                <a:spcBef>
                  <a:spcPct val="0"/>
                </a:spcBef>
              </a:pPr>
              <a:r>
                <a:rPr lang="en-US" sz="3218">
                  <a:solidFill>
                    <a:srgbClr val="000000"/>
                  </a:solidFill>
                  <a:latin typeface="League Spartan"/>
                  <a:ea typeface="League Spartan"/>
                  <a:cs typeface="League Spartan"/>
                  <a:sym typeface="League Spartan"/>
                </a:rPr>
                <a:t>05</a:t>
              </a:r>
            </a:p>
          </p:txBody>
        </p:sp>
        <p:sp>
          <p:nvSpPr>
            <p:cNvPr name="TextBox 36" id="36"/>
            <p:cNvSpPr txBox="true"/>
            <p:nvPr/>
          </p:nvSpPr>
          <p:spPr>
            <a:xfrm rot="0">
              <a:off x="2769267" y="-80996"/>
              <a:ext cx="7842238" cy="714164"/>
            </a:xfrm>
            <a:prstGeom prst="rect">
              <a:avLst/>
            </a:prstGeom>
          </p:spPr>
          <p:txBody>
            <a:bodyPr anchor="t" rtlCol="false" tIns="0" lIns="0" bIns="0" rIns="0">
              <a:spAutoFit/>
            </a:bodyPr>
            <a:lstStyle/>
            <a:p>
              <a:pPr algn="l">
                <a:lnSpc>
                  <a:spcPts val="4339"/>
                </a:lnSpc>
                <a:spcBef>
                  <a:spcPct val="0"/>
                </a:spcBef>
              </a:pPr>
              <a:r>
                <a:rPr lang="en-US" sz="3099">
                  <a:solidFill>
                    <a:srgbClr val="000000"/>
                  </a:solidFill>
                  <a:latin typeface="Poppins"/>
                  <a:ea typeface="Poppins"/>
                  <a:cs typeface="Poppins"/>
                  <a:sym typeface="Poppins"/>
                </a:rPr>
                <a:t>Estimation du coût du projet</a:t>
              </a:r>
            </a:p>
          </p:txBody>
        </p:sp>
      </p:grpSp>
      <p:grpSp>
        <p:nvGrpSpPr>
          <p:cNvPr name="Group 37" id="37"/>
          <p:cNvGrpSpPr/>
          <p:nvPr/>
        </p:nvGrpSpPr>
        <p:grpSpPr>
          <a:xfrm rot="0">
            <a:off x="9757264" y="5671394"/>
            <a:ext cx="7958629" cy="1104556"/>
            <a:chOff x="0" y="0"/>
            <a:chExt cx="10611505" cy="1472741"/>
          </a:xfrm>
        </p:grpSpPr>
        <p:grpSp>
          <p:nvGrpSpPr>
            <p:cNvPr name="Group 38" id="38"/>
            <p:cNvGrpSpPr/>
            <p:nvPr/>
          </p:nvGrpSpPr>
          <p:grpSpPr>
            <a:xfrm rot="0">
              <a:off x="1407569" y="0"/>
              <a:ext cx="9203935" cy="1273774"/>
              <a:chOff x="0" y="0"/>
              <a:chExt cx="3056540" cy="423008"/>
            </a:xfrm>
          </p:grpSpPr>
          <p:sp>
            <p:nvSpPr>
              <p:cNvPr name="Freeform 39" id="39"/>
              <p:cNvSpPr/>
              <p:nvPr/>
            </p:nvSpPr>
            <p:spPr>
              <a:xfrm flipH="false" flipV="false" rot="0">
                <a:off x="0" y="0"/>
                <a:ext cx="3056540" cy="423008"/>
              </a:xfrm>
              <a:custGeom>
                <a:avLst/>
                <a:gdLst/>
                <a:ahLst/>
                <a:cxnLst/>
                <a:rect r="r" b="b" t="t" l="l"/>
                <a:pathLst>
                  <a:path h="423008" w="3056540">
                    <a:moveTo>
                      <a:pt x="0" y="0"/>
                    </a:moveTo>
                    <a:lnTo>
                      <a:pt x="3056540" y="0"/>
                    </a:lnTo>
                    <a:lnTo>
                      <a:pt x="3056540" y="423008"/>
                    </a:lnTo>
                    <a:lnTo>
                      <a:pt x="0" y="423008"/>
                    </a:lnTo>
                    <a:close/>
                  </a:path>
                </a:pathLst>
              </a:custGeom>
              <a:solidFill>
                <a:srgbClr val="FFFFFF"/>
              </a:solidFill>
            </p:spPr>
          </p:sp>
          <p:sp>
            <p:nvSpPr>
              <p:cNvPr name="TextBox 40" id="40"/>
              <p:cNvSpPr txBox="true"/>
              <p:nvPr/>
            </p:nvSpPr>
            <p:spPr>
              <a:xfrm>
                <a:off x="0" y="-47625"/>
                <a:ext cx="3056540" cy="470633"/>
              </a:xfrm>
              <a:prstGeom prst="rect">
                <a:avLst/>
              </a:prstGeom>
            </p:spPr>
            <p:txBody>
              <a:bodyPr anchor="ctr" rtlCol="false" tIns="50800" lIns="50800" bIns="50800" rIns="50800"/>
              <a:lstStyle/>
              <a:p>
                <a:pPr algn="ctr">
                  <a:lnSpc>
                    <a:spcPts val="2659"/>
                  </a:lnSpc>
                </a:pPr>
              </a:p>
            </p:txBody>
          </p:sp>
        </p:grpSp>
        <p:grpSp>
          <p:nvGrpSpPr>
            <p:cNvPr name="Group 41" id="41"/>
            <p:cNvGrpSpPr/>
            <p:nvPr/>
          </p:nvGrpSpPr>
          <p:grpSpPr>
            <a:xfrm rot="0">
              <a:off x="274746" y="25006"/>
              <a:ext cx="1668340" cy="1223763"/>
              <a:chOff x="0" y="0"/>
              <a:chExt cx="1108080" cy="812800"/>
            </a:xfrm>
          </p:grpSpPr>
          <p:sp>
            <p:nvSpPr>
              <p:cNvPr name="Freeform 42" id="42"/>
              <p:cNvSpPr/>
              <p:nvPr/>
            </p:nvSpPr>
            <p:spPr>
              <a:xfrm flipH="false" flipV="false" rot="0">
                <a:off x="0" y="0"/>
                <a:ext cx="1108080" cy="812800"/>
              </a:xfrm>
              <a:custGeom>
                <a:avLst/>
                <a:gdLst/>
                <a:ahLst/>
                <a:cxnLst/>
                <a:rect r="r" b="b" t="t" l="l"/>
                <a:pathLst>
                  <a:path h="812800" w="1108080">
                    <a:moveTo>
                      <a:pt x="554040" y="0"/>
                    </a:moveTo>
                    <a:cubicBezTo>
                      <a:pt x="248052" y="0"/>
                      <a:pt x="0" y="181951"/>
                      <a:pt x="0" y="406400"/>
                    </a:cubicBezTo>
                    <a:cubicBezTo>
                      <a:pt x="0" y="630849"/>
                      <a:pt x="248052" y="812800"/>
                      <a:pt x="554040" y="812800"/>
                    </a:cubicBezTo>
                    <a:cubicBezTo>
                      <a:pt x="860028" y="812800"/>
                      <a:pt x="1108080" y="630849"/>
                      <a:pt x="1108080" y="406400"/>
                    </a:cubicBezTo>
                    <a:cubicBezTo>
                      <a:pt x="1108080" y="181951"/>
                      <a:pt x="860028" y="0"/>
                      <a:pt x="554040" y="0"/>
                    </a:cubicBezTo>
                    <a:close/>
                  </a:path>
                </a:pathLst>
              </a:custGeom>
              <a:solidFill>
                <a:srgbClr val="EAEAEA"/>
              </a:solidFill>
            </p:spPr>
          </p:sp>
          <p:sp>
            <p:nvSpPr>
              <p:cNvPr name="TextBox 43" id="43"/>
              <p:cNvSpPr txBox="true"/>
              <p:nvPr/>
            </p:nvSpPr>
            <p:spPr>
              <a:xfrm>
                <a:off x="103883" y="28575"/>
                <a:ext cx="900315" cy="708025"/>
              </a:xfrm>
              <a:prstGeom prst="rect">
                <a:avLst/>
              </a:prstGeom>
            </p:spPr>
            <p:txBody>
              <a:bodyPr anchor="ctr" rtlCol="false" tIns="50800" lIns="50800" bIns="50800" rIns="50800"/>
              <a:lstStyle/>
              <a:p>
                <a:pPr algn="ctr">
                  <a:lnSpc>
                    <a:spcPts val="2659"/>
                  </a:lnSpc>
                </a:pPr>
              </a:p>
            </p:txBody>
          </p:sp>
        </p:grpSp>
        <p:sp>
          <p:nvSpPr>
            <p:cNvPr name="TextBox 44" id="44"/>
            <p:cNvSpPr txBox="true"/>
            <p:nvPr/>
          </p:nvSpPr>
          <p:spPr>
            <a:xfrm rot="0">
              <a:off x="0" y="363845"/>
              <a:ext cx="2217832" cy="719669"/>
            </a:xfrm>
            <a:prstGeom prst="rect">
              <a:avLst/>
            </a:prstGeom>
          </p:spPr>
          <p:txBody>
            <a:bodyPr anchor="t" rtlCol="false" tIns="0" lIns="0" bIns="0" rIns="0">
              <a:spAutoFit/>
            </a:bodyPr>
            <a:lstStyle/>
            <a:p>
              <a:pPr algn="ctr">
                <a:lnSpc>
                  <a:spcPts val="4506"/>
                </a:lnSpc>
                <a:spcBef>
                  <a:spcPct val="0"/>
                </a:spcBef>
              </a:pPr>
              <a:r>
                <a:rPr lang="en-US" sz="3218">
                  <a:solidFill>
                    <a:srgbClr val="000000"/>
                  </a:solidFill>
                  <a:latin typeface="League Spartan"/>
                  <a:ea typeface="League Spartan"/>
                  <a:cs typeface="League Spartan"/>
                  <a:sym typeface="League Spartan"/>
                </a:rPr>
                <a:t>06</a:t>
              </a:r>
            </a:p>
          </p:txBody>
        </p:sp>
        <p:sp>
          <p:nvSpPr>
            <p:cNvPr name="TextBox 45" id="45"/>
            <p:cNvSpPr txBox="true"/>
            <p:nvPr/>
          </p:nvSpPr>
          <p:spPr>
            <a:xfrm rot="0">
              <a:off x="2546462" y="34678"/>
              <a:ext cx="7963434" cy="1438064"/>
            </a:xfrm>
            <a:prstGeom prst="rect">
              <a:avLst/>
            </a:prstGeom>
          </p:spPr>
          <p:txBody>
            <a:bodyPr anchor="t" rtlCol="false" tIns="0" lIns="0" bIns="0" rIns="0">
              <a:spAutoFit/>
            </a:bodyPr>
            <a:lstStyle/>
            <a:p>
              <a:pPr algn="l">
                <a:lnSpc>
                  <a:spcPts val="4339"/>
                </a:lnSpc>
                <a:spcBef>
                  <a:spcPct val="0"/>
                </a:spcBef>
              </a:pPr>
              <a:r>
                <a:rPr lang="en-US" sz="3099">
                  <a:solidFill>
                    <a:srgbClr val="000000"/>
                  </a:solidFill>
                  <a:latin typeface="Poppins"/>
                  <a:ea typeface="Poppins"/>
                  <a:cs typeface="Poppins"/>
                  <a:sym typeface="Poppins"/>
                </a:rPr>
                <a:t>Choix du statut juridique de l’entreprise</a:t>
              </a:r>
            </a:p>
          </p:txBody>
        </p:sp>
      </p:grpSp>
      <p:grpSp>
        <p:nvGrpSpPr>
          <p:cNvPr name="Group 46" id="46"/>
          <p:cNvGrpSpPr/>
          <p:nvPr/>
        </p:nvGrpSpPr>
        <p:grpSpPr>
          <a:xfrm rot="0">
            <a:off x="-9458966" y="-84329"/>
            <a:ext cx="10994424" cy="10994424"/>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56A881">
                  <a:alpha val="11765"/>
                </a:srgbClr>
              </a:solidFill>
              <a:prstDash val="solid"/>
              <a:miter/>
            </a:ln>
          </p:spPr>
        </p:sp>
        <p:sp>
          <p:nvSpPr>
            <p:cNvPr name="TextBox 48" id="48"/>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49" id="49"/>
          <p:cNvSpPr/>
          <p:nvPr/>
        </p:nvSpPr>
        <p:spPr>
          <a:xfrm flipH="false" flipV="false" rot="0">
            <a:off x="13123314" y="9258300"/>
            <a:ext cx="2545689" cy="2430670"/>
          </a:xfrm>
          <a:custGeom>
            <a:avLst/>
            <a:gdLst/>
            <a:ahLst/>
            <a:cxnLst/>
            <a:rect r="r" b="b" t="t" l="l"/>
            <a:pathLst>
              <a:path h="2430670" w="2545689">
                <a:moveTo>
                  <a:pt x="0" y="0"/>
                </a:moveTo>
                <a:lnTo>
                  <a:pt x="2545689" y="0"/>
                </a:lnTo>
                <a:lnTo>
                  <a:pt x="2545689" y="2430670"/>
                </a:lnTo>
                <a:lnTo>
                  <a:pt x="0" y="2430670"/>
                </a:lnTo>
                <a:lnTo>
                  <a:pt x="0" y="0"/>
                </a:lnTo>
                <a:close/>
              </a:path>
            </a:pathLst>
          </a:custGeom>
          <a:blipFill>
            <a:blip r:embed="rId2">
              <a:alphaModFix amt="8999"/>
            </a:blip>
            <a:stretch>
              <a:fillRect l="0" t="-14190" r="0" b="-14190"/>
            </a:stretch>
          </a:blipFill>
        </p:spPr>
      </p:sp>
      <p:sp>
        <p:nvSpPr>
          <p:cNvPr name="Freeform 50" id="50"/>
          <p:cNvSpPr/>
          <p:nvPr/>
        </p:nvSpPr>
        <p:spPr>
          <a:xfrm flipH="false" flipV="false" rot="-10800000">
            <a:off x="8340017" y="-1299664"/>
            <a:ext cx="2545689" cy="2430670"/>
          </a:xfrm>
          <a:custGeom>
            <a:avLst/>
            <a:gdLst/>
            <a:ahLst/>
            <a:cxnLst/>
            <a:rect r="r" b="b" t="t" l="l"/>
            <a:pathLst>
              <a:path h="2430670" w="2545689">
                <a:moveTo>
                  <a:pt x="0" y="0"/>
                </a:moveTo>
                <a:lnTo>
                  <a:pt x="2545689" y="0"/>
                </a:lnTo>
                <a:lnTo>
                  <a:pt x="2545689" y="2430670"/>
                </a:lnTo>
                <a:lnTo>
                  <a:pt x="0" y="2430670"/>
                </a:lnTo>
                <a:lnTo>
                  <a:pt x="0" y="0"/>
                </a:lnTo>
                <a:close/>
              </a:path>
            </a:pathLst>
          </a:custGeom>
          <a:blipFill>
            <a:blip r:embed="rId2">
              <a:alphaModFix amt="8999"/>
            </a:blip>
            <a:stretch>
              <a:fillRect l="0" t="-14190" r="0" b="-14190"/>
            </a:stretch>
          </a:blipFill>
        </p:spPr>
      </p:sp>
      <p:sp>
        <p:nvSpPr>
          <p:cNvPr name="Freeform 51" id="51"/>
          <p:cNvSpPr/>
          <p:nvPr/>
        </p:nvSpPr>
        <p:spPr>
          <a:xfrm flipH="false" flipV="false" rot="0">
            <a:off x="-1707475" y="4158546"/>
            <a:ext cx="2545689" cy="2430670"/>
          </a:xfrm>
          <a:custGeom>
            <a:avLst/>
            <a:gdLst/>
            <a:ahLst/>
            <a:cxnLst/>
            <a:rect r="r" b="b" t="t" l="l"/>
            <a:pathLst>
              <a:path h="2430670" w="2545689">
                <a:moveTo>
                  <a:pt x="0" y="0"/>
                </a:moveTo>
                <a:lnTo>
                  <a:pt x="2545689" y="0"/>
                </a:lnTo>
                <a:lnTo>
                  <a:pt x="2545689" y="2430670"/>
                </a:lnTo>
                <a:lnTo>
                  <a:pt x="0" y="2430670"/>
                </a:lnTo>
                <a:lnTo>
                  <a:pt x="0" y="0"/>
                </a:lnTo>
                <a:close/>
              </a:path>
            </a:pathLst>
          </a:custGeom>
          <a:blipFill>
            <a:blip r:embed="rId2">
              <a:alphaModFix amt="8999"/>
            </a:blip>
            <a:stretch>
              <a:fillRect l="0" t="-14190" r="0" b="-14190"/>
            </a:stretch>
          </a:blipFill>
        </p:spPr>
      </p:sp>
      <p:grpSp>
        <p:nvGrpSpPr>
          <p:cNvPr name="Group 52" id="52"/>
          <p:cNvGrpSpPr/>
          <p:nvPr/>
        </p:nvGrpSpPr>
        <p:grpSpPr>
          <a:xfrm rot="0">
            <a:off x="9809065" y="3017640"/>
            <a:ext cx="7958629" cy="955331"/>
            <a:chOff x="0" y="0"/>
            <a:chExt cx="10611505" cy="1273774"/>
          </a:xfrm>
        </p:grpSpPr>
        <p:grpSp>
          <p:nvGrpSpPr>
            <p:cNvPr name="Group 53" id="53"/>
            <p:cNvGrpSpPr/>
            <p:nvPr/>
          </p:nvGrpSpPr>
          <p:grpSpPr>
            <a:xfrm rot="0">
              <a:off x="1407569" y="0"/>
              <a:ext cx="9203935" cy="1273774"/>
              <a:chOff x="0" y="0"/>
              <a:chExt cx="3056540" cy="423008"/>
            </a:xfrm>
          </p:grpSpPr>
          <p:sp>
            <p:nvSpPr>
              <p:cNvPr name="Freeform 54" id="54"/>
              <p:cNvSpPr/>
              <p:nvPr/>
            </p:nvSpPr>
            <p:spPr>
              <a:xfrm flipH="false" flipV="false" rot="0">
                <a:off x="0" y="0"/>
                <a:ext cx="3056540" cy="423008"/>
              </a:xfrm>
              <a:custGeom>
                <a:avLst/>
                <a:gdLst/>
                <a:ahLst/>
                <a:cxnLst/>
                <a:rect r="r" b="b" t="t" l="l"/>
                <a:pathLst>
                  <a:path h="423008" w="3056540">
                    <a:moveTo>
                      <a:pt x="0" y="0"/>
                    </a:moveTo>
                    <a:lnTo>
                      <a:pt x="3056540" y="0"/>
                    </a:lnTo>
                    <a:lnTo>
                      <a:pt x="3056540" y="423008"/>
                    </a:lnTo>
                    <a:lnTo>
                      <a:pt x="0" y="423008"/>
                    </a:lnTo>
                    <a:close/>
                  </a:path>
                </a:pathLst>
              </a:custGeom>
              <a:solidFill>
                <a:srgbClr val="FFFFFF"/>
              </a:solidFill>
            </p:spPr>
          </p:sp>
          <p:sp>
            <p:nvSpPr>
              <p:cNvPr name="TextBox 55" id="55"/>
              <p:cNvSpPr txBox="true"/>
              <p:nvPr/>
            </p:nvSpPr>
            <p:spPr>
              <a:xfrm>
                <a:off x="0" y="-47625"/>
                <a:ext cx="3056540" cy="470633"/>
              </a:xfrm>
              <a:prstGeom prst="rect">
                <a:avLst/>
              </a:prstGeom>
            </p:spPr>
            <p:txBody>
              <a:bodyPr anchor="ctr" rtlCol="false" tIns="50800" lIns="50800" bIns="50800" rIns="50800"/>
              <a:lstStyle/>
              <a:p>
                <a:pPr algn="ctr">
                  <a:lnSpc>
                    <a:spcPts val="2659"/>
                  </a:lnSpc>
                </a:pPr>
              </a:p>
            </p:txBody>
          </p:sp>
        </p:grpSp>
        <p:grpSp>
          <p:nvGrpSpPr>
            <p:cNvPr name="Group 56" id="56"/>
            <p:cNvGrpSpPr/>
            <p:nvPr/>
          </p:nvGrpSpPr>
          <p:grpSpPr>
            <a:xfrm rot="0">
              <a:off x="274746" y="25006"/>
              <a:ext cx="1668340" cy="1223763"/>
              <a:chOff x="0" y="0"/>
              <a:chExt cx="1108080" cy="812800"/>
            </a:xfrm>
          </p:grpSpPr>
          <p:sp>
            <p:nvSpPr>
              <p:cNvPr name="Freeform 57" id="57"/>
              <p:cNvSpPr/>
              <p:nvPr/>
            </p:nvSpPr>
            <p:spPr>
              <a:xfrm flipH="false" flipV="false" rot="0">
                <a:off x="0" y="0"/>
                <a:ext cx="1108080" cy="812800"/>
              </a:xfrm>
              <a:custGeom>
                <a:avLst/>
                <a:gdLst/>
                <a:ahLst/>
                <a:cxnLst/>
                <a:rect r="r" b="b" t="t" l="l"/>
                <a:pathLst>
                  <a:path h="812800" w="1108080">
                    <a:moveTo>
                      <a:pt x="554040" y="0"/>
                    </a:moveTo>
                    <a:cubicBezTo>
                      <a:pt x="248052" y="0"/>
                      <a:pt x="0" y="181951"/>
                      <a:pt x="0" y="406400"/>
                    </a:cubicBezTo>
                    <a:cubicBezTo>
                      <a:pt x="0" y="630849"/>
                      <a:pt x="248052" y="812800"/>
                      <a:pt x="554040" y="812800"/>
                    </a:cubicBezTo>
                    <a:cubicBezTo>
                      <a:pt x="860028" y="812800"/>
                      <a:pt x="1108080" y="630849"/>
                      <a:pt x="1108080" y="406400"/>
                    </a:cubicBezTo>
                    <a:cubicBezTo>
                      <a:pt x="1108080" y="181951"/>
                      <a:pt x="860028" y="0"/>
                      <a:pt x="554040" y="0"/>
                    </a:cubicBezTo>
                    <a:close/>
                  </a:path>
                </a:pathLst>
              </a:custGeom>
              <a:solidFill>
                <a:srgbClr val="EAEAEA"/>
              </a:solidFill>
            </p:spPr>
          </p:sp>
          <p:sp>
            <p:nvSpPr>
              <p:cNvPr name="TextBox 58" id="58"/>
              <p:cNvSpPr txBox="true"/>
              <p:nvPr/>
            </p:nvSpPr>
            <p:spPr>
              <a:xfrm>
                <a:off x="103883" y="28575"/>
                <a:ext cx="900315" cy="708025"/>
              </a:xfrm>
              <a:prstGeom prst="rect">
                <a:avLst/>
              </a:prstGeom>
            </p:spPr>
            <p:txBody>
              <a:bodyPr anchor="ctr" rtlCol="false" tIns="50800" lIns="50800" bIns="50800" rIns="50800"/>
              <a:lstStyle/>
              <a:p>
                <a:pPr algn="ctr">
                  <a:lnSpc>
                    <a:spcPts val="2659"/>
                  </a:lnSpc>
                </a:pPr>
              </a:p>
            </p:txBody>
          </p:sp>
        </p:grpSp>
        <p:sp>
          <p:nvSpPr>
            <p:cNvPr name="TextBox 59" id="59"/>
            <p:cNvSpPr txBox="true"/>
            <p:nvPr/>
          </p:nvSpPr>
          <p:spPr>
            <a:xfrm rot="0">
              <a:off x="0" y="363845"/>
              <a:ext cx="2217832" cy="717875"/>
            </a:xfrm>
            <a:prstGeom prst="rect">
              <a:avLst/>
            </a:prstGeom>
          </p:spPr>
          <p:txBody>
            <a:bodyPr anchor="t" rtlCol="false" tIns="0" lIns="0" bIns="0" rIns="0">
              <a:spAutoFit/>
            </a:bodyPr>
            <a:lstStyle/>
            <a:p>
              <a:pPr algn="ctr">
                <a:lnSpc>
                  <a:spcPts val="4506"/>
                </a:lnSpc>
                <a:spcBef>
                  <a:spcPct val="0"/>
                </a:spcBef>
              </a:pPr>
              <a:r>
                <a:rPr lang="en-US" sz="3218">
                  <a:solidFill>
                    <a:srgbClr val="000000"/>
                  </a:solidFill>
                  <a:latin typeface="League Spartan"/>
                  <a:ea typeface="League Spartan"/>
                  <a:cs typeface="League Spartan"/>
                  <a:sym typeface="League Spartan"/>
                </a:rPr>
                <a:t>04</a:t>
              </a:r>
            </a:p>
          </p:txBody>
        </p:sp>
        <p:sp>
          <p:nvSpPr>
            <p:cNvPr name="TextBox 60" id="60"/>
            <p:cNvSpPr txBox="true"/>
            <p:nvPr/>
          </p:nvSpPr>
          <p:spPr>
            <a:xfrm rot="0">
              <a:off x="2769267" y="-71471"/>
              <a:ext cx="7842238" cy="726652"/>
            </a:xfrm>
            <a:prstGeom prst="rect">
              <a:avLst/>
            </a:prstGeom>
          </p:spPr>
          <p:txBody>
            <a:bodyPr anchor="t" rtlCol="false" tIns="0" lIns="0" bIns="0" rIns="0">
              <a:spAutoFit/>
            </a:bodyPr>
            <a:lstStyle/>
            <a:p>
              <a:pPr algn="l">
                <a:lnSpc>
                  <a:spcPts val="4479"/>
                </a:lnSpc>
                <a:spcBef>
                  <a:spcPct val="0"/>
                </a:spcBef>
              </a:pPr>
              <a:r>
                <a:rPr lang="en-US" sz="3199">
                  <a:solidFill>
                    <a:srgbClr val="000000"/>
                  </a:solidFill>
                  <a:latin typeface="Poppins"/>
                  <a:ea typeface="Poppins"/>
                  <a:cs typeface="Poppins"/>
                  <a:sym typeface="Poppins"/>
                </a:rPr>
                <a:t>Étude technique</a:t>
              </a:r>
            </a:p>
          </p:txBody>
        </p:sp>
      </p:grpSp>
      <p:grpSp>
        <p:nvGrpSpPr>
          <p:cNvPr name="Group 61" id="61"/>
          <p:cNvGrpSpPr/>
          <p:nvPr/>
        </p:nvGrpSpPr>
        <p:grpSpPr>
          <a:xfrm rot="0">
            <a:off x="2139125" y="5671394"/>
            <a:ext cx="7882422" cy="917822"/>
            <a:chOff x="0" y="0"/>
            <a:chExt cx="10509896" cy="1223763"/>
          </a:xfrm>
        </p:grpSpPr>
        <p:grpSp>
          <p:nvGrpSpPr>
            <p:cNvPr name="Group 62" id="62"/>
            <p:cNvGrpSpPr/>
            <p:nvPr/>
          </p:nvGrpSpPr>
          <p:grpSpPr>
            <a:xfrm rot="0">
              <a:off x="274746" y="0"/>
              <a:ext cx="1668340" cy="1223763"/>
              <a:chOff x="0" y="0"/>
              <a:chExt cx="1108080" cy="812800"/>
            </a:xfrm>
          </p:grpSpPr>
          <p:sp>
            <p:nvSpPr>
              <p:cNvPr name="Freeform 63" id="63"/>
              <p:cNvSpPr/>
              <p:nvPr/>
            </p:nvSpPr>
            <p:spPr>
              <a:xfrm flipH="false" flipV="false" rot="0">
                <a:off x="0" y="0"/>
                <a:ext cx="1108080" cy="812800"/>
              </a:xfrm>
              <a:custGeom>
                <a:avLst/>
                <a:gdLst/>
                <a:ahLst/>
                <a:cxnLst/>
                <a:rect r="r" b="b" t="t" l="l"/>
                <a:pathLst>
                  <a:path h="812800" w="1108080">
                    <a:moveTo>
                      <a:pt x="554040" y="0"/>
                    </a:moveTo>
                    <a:cubicBezTo>
                      <a:pt x="248052" y="0"/>
                      <a:pt x="0" y="181951"/>
                      <a:pt x="0" y="406400"/>
                    </a:cubicBezTo>
                    <a:cubicBezTo>
                      <a:pt x="0" y="630849"/>
                      <a:pt x="248052" y="812800"/>
                      <a:pt x="554040" y="812800"/>
                    </a:cubicBezTo>
                    <a:cubicBezTo>
                      <a:pt x="860028" y="812800"/>
                      <a:pt x="1108080" y="630849"/>
                      <a:pt x="1108080" y="406400"/>
                    </a:cubicBezTo>
                    <a:cubicBezTo>
                      <a:pt x="1108080" y="181951"/>
                      <a:pt x="860028" y="0"/>
                      <a:pt x="554040" y="0"/>
                    </a:cubicBezTo>
                    <a:close/>
                  </a:path>
                </a:pathLst>
              </a:custGeom>
              <a:solidFill>
                <a:srgbClr val="EAEAEA"/>
              </a:solidFill>
            </p:spPr>
          </p:sp>
          <p:sp>
            <p:nvSpPr>
              <p:cNvPr name="TextBox 64" id="64"/>
              <p:cNvSpPr txBox="true"/>
              <p:nvPr/>
            </p:nvSpPr>
            <p:spPr>
              <a:xfrm>
                <a:off x="103883" y="28575"/>
                <a:ext cx="900315" cy="708025"/>
              </a:xfrm>
              <a:prstGeom prst="rect">
                <a:avLst/>
              </a:prstGeom>
            </p:spPr>
            <p:txBody>
              <a:bodyPr anchor="ctr" rtlCol="false" tIns="50800" lIns="50800" bIns="50800" rIns="50800"/>
              <a:lstStyle/>
              <a:p>
                <a:pPr algn="ctr">
                  <a:lnSpc>
                    <a:spcPts val="2659"/>
                  </a:lnSpc>
                </a:pPr>
              </a:p>
            </p:txBody>
          </p:sp>
        </p:grpSp>
        <p:sp>
          <p:nvSpPr>
            <p:cNvPr name="TextBox 65" id="65"/>
            <p:cNvSpPr txBox="true"/>
            <p:nvPr/>
          </p:nvSpPr>
          <p:spPr>
            <a:xfrm rot="0">
              <a:off x="0" y="338839"/>
              <a:ext cx="2217832" cy="719669"/>
            </a:xfrm>
            <a:prstGeom prst="rect">
              <a:avLst/>
            </a:prstGeom>
          </p:spPr>
          <p:txBody>
            <a:bodyPr anchor="t" rtlCol="false" tIns="0" lIns="0" bIns="0" rIns="0">
              <a:spAutoFit/>
            </a:bodyPr>
            <a:lstStyle/>
            <a:p>
              <a:pPr algn="ctr">
                <a:lnSpc>
                  <a:spcPts val="4506"/>
                </a:lnSpc>
                <a:spcBef>
                  <a:spcPct val="0"/>
                </a:spcBef>
              </a:pPr>
              <a:r>
                <a:rPr lang="en-US" sz="3218">
                  <a:solidFill>
                    <a:srgbClr val="000000"/>
                  </a:solidFill>
                  <a:latin typeface="League Spartan"/>
                  <a:ea typeface="League Spartan"/>
                  <a:cs typeface="League Spartan"/>
                  <a:sym typeface="League Spartan"/>
                </a:rPr>
                <a:t>03</a:t>
              </a:r>
            </a:p>
          </p:txBody>
        </p:sp>
        <p:sp>
          <p:nvSpPr>
            <p:cNvPr name="TextBox 66" id="66"/>
            <p:cNvSpPr txBox="true"/>
            <p:nvPr/>
          </p:nvSpPr>
          <p:spPr>
            <a:xfrm rot="0">
              <a:off x="2546462" y="9672"/>
              <a:ext cx="7963434" cy="714164"/>
            </a:xfrm>
            <a:prstGeom prst="rect">
              <a:avLst/>
            </a:prstGeom>
          </p:spPr>
          <p:txBody>
            <a:bodyPr anchor="t" rtlCol="false" tIns="0" lIns="0" bIns="0" rIns="0">
              <a:spAutoFit/>
            </a:bodyPr>
            <a:lstStyle/>
            <a:p>
              <a:pPr algn="l">
                <a:lnSpc>
                  <a:spcPts val="4339"/>
                </a:lnSpc>
                <a:spcBef>
                  <a:spcPct val="0"/>
                </a:spcBef>
              </a:pPr>
            </a:p>
          </p:txBody>
        </p:sp>
      </p:grpSp>
      <p:sp>
        <p:nvSpPr>
          <p:cNvPr name="TextBox 67" id="67"/>
          <p:cNvSpPr txBox="true"/>
          <p:nvPr/>
        </p:nvSpPr>
        <p:spPr>
          <a:xfrm rot="0">
            <a:off x="14371632" y="9588287"/>
            <a:ext cx="6815257" cy="698713"/>
          </a:xfrm>
          <a:prstGeom prst="rect">
            <a:avLst/>
          </a:prstGeom>
        </p:spPr>
        <p:txBody>
          <a:bodyPr anchor="t" rtlCol="false" tIns="0" lIns="0" bIns="0" rIns="0">
            <a:spAutoFit/>
          </a:bodyPr>
          <a:lstStyle/>
          <a:p>
            <a:pPr algn="ctr">
              <a:lnSpc>
                <a:spcPts val="5649"/>
              </a:lnSpc>
              <a:spcBef>
                <a:spcPct val="0"/>
              </a:spcBef>
            </a:pPr>
            <a:r>
              <a:rPr lang="en-US" b="true" sz="4035" spc="564">
                <a:solidFill>
                  <a:srgbClr val="191919"/>
                </a:solidFill>
                <a:latin typeface="Gotham Bold"/>
                <a:ea typeface="Gotham Bold"/>
                <a:cs typeface="Gotham Bold"/>
                <a:sym typeface="Gotham Bold"/>
              </a:rPr>
              <a:t>2</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0" y="6207219"/>
            <a:ext cx="18288000" cy="4209956"/>
            <a:chOff x="0" y="0"/>
            <a:chExt cx="4816593" cy="1108795"/>
          </a:xfrm>
        </p:grpSpPr>
        <p:sp>
          <p:nvSpPr>
            <p:cNvPr name="Freeform 4" id="4"/>
            <p:cNvSpPr/>
            <p:nvPr/>
          </p:nvSpPr>
          <p:spPr>
            <a:xfrm flipH="false" flipV="false" rot="0">
              <a:off x="0" y="0"/>
              <a:ext cx="4816592" cy="1108795"/>
            </a:xfrm>
            <a:custGeom>
              <a:avLst/>
              <a:gdLst/>
              <a:ahLst/>
              <a:cxnLst/>
              <a:rect r="r" b="b" t="t" l="l"/>
              <a:pathLst>
                <a:path h="1108795" w="4816592">
                  <a:moveTo>
                    <a:pt x="21590" y="0"/>
                  </a:moveTo>
                  <a:lnTo>
                    <a:pt x="4795002" y="0"/>
                  </a:lnTo>
                  <a:cubicBezTo>
                    <a:pt x="4800728" y="0"/>
                    <a:pt x="4806220" y="2275"/>
                    <a:pt x="4810269" y="6324"/>
                  </a:cubicBezTo>
                  <a:cubicBezTo>
                    <a:pt x="4814318" y="10372"/>
                    <a:pt x="4816592" y="15864"/>
                    <a:pt x="4816592" y="21590"/>
                  </a:cubicBezTo>
                  <a:lnTo>
                    <a:pt x="4816592" y="1087205"/>
                  </a:lnTo>
                  <a:cubicBezTo>
                    <a:pt x="4816592" y="1099129"/>
                    <a:pt x="4806926" y="1108795"/>
                    <a:pt x="4795002" y="1108795"/>
                  </a:cubicBezTo>
                  <a:lnTo>
                    <a:pt x="21590" y="1108795"/>
                  </a:lnTo>
                  <a:cubicBezTo>
                    <a:pt x="15864" y="1108795"/>
                    <a:pt x="10372" y="1106520"/>
                    <a:pt x="6324" y="1102471"/>
                  </a:cubicBezTo>
                  <a:cubicBezTo>
                    <a:pt x="2275" y="1098422"/>
                    <a:pt x="0" y="1092931"/>
                    <a:pt x="0" y="1087205"/>
                  </a:cubicBezTo>
                  <a:lnTo>
                    <a:pt x="0" y="21590"/>
                  </a:lnTo>
                  <a:cubicBezTo>
                    <a:pt x="0" y="9666"/>
                    <a:pt x="9666" y="0"/>
                    <a:pt x="21590" y="0"/>
                  </a:cubicBezTo>
                  <a:close/>
                </a:path>
              </a:pathLst>
            </a:custGeom>
            <a:gradFill rotWithShape="true">
              <a:gsLst>
                <a:gs pos="0">
                  <a:srgbClr val="185B33">
                    <a:alpha val="100000"/>
                  </a:srgbClr>
                </a:gs>
                <a:gs pos="100000">
                  <a:srgbClr val="97CD9F">
                    <a:alpha val="100000"/>
                  </a:srgbClr>
                </a:gs>
              </a:gsLst>
              <a:lin ang="0"/>
            </a:gradFill>
            <a:ln cap="rnd">
              <a:noFill/>
              <a:prstDash val="solid"/>
              <a:round/>
            </a:ln>
          </p:spPr>
        </p:sp>
        <p:sp>
          <p:nvSpPr>
            <p:cNvPr name="TextBox 5" id="5"/>
            <p:cNvSpPr txBox="true"/>
            <p:nvPr/>
          </p:nvSpPr>
          <p:spPr>
            <a:xfrm>
              <a:off x="0" y="-47625"/>
              <a:ext cx="4816593" cy="115642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6" id="6"/>
          <p:cNvSpPr/>
          <p:nvPr/>
        </p:nvSpPr>
        <p:spPr>
          <a:xfrm flipH="false" flipV="false" rot="0">
            <a:off x="1028700" y="1028700"/>
            <a:ext cx="7524322" cy="3691621"/>
          </a:xfrm>
          <a:custGeom>
            <a:avLst/>
            <a:gdLst/>
            <a:ahLst/>
            <a:cxnLst/>
            <a:rect r="r" b="b" t="t" l="l"/>
            <a:pathLst>
              <a:path h="3691621" w="7524322">
                <a:moveTo>
                  <a:pt x="0" y="0"/>
                </a:moveTo>
                <a:lnTo>
                  <a:pt x="7524322" y="0"/>
                </a:lnTo>
                <a:lnTo>
                  <a:pt x="7524322" y="3691621"/>
                </a:lnTo>
                <a:lnTo>
                  <a:pt x="0" y="3691621"/>
                </a:lnTo>
                <a:lnTo>
                  <a:pt x="0" y="0"/>
                </a:lnTo>
                <a:close/>
              </a:path>
            </a:pathLst>
          </a:custGeom>
          <a:blipFill>
            <a:blip r:embed="rId3"/>
            <a:stretch>
              <a:fillRect l="0" t="0" r="0" b="0"/>
            </a:stretch>
          </a:blipFill>
        </p:spPr>
      </p:sp>
      <p:sp>
        <p:nvSpPr>
          <p:cNvPr name="Freeform 7" id="7"/>
          <p:cNvSpPr/>
          <p:nvPr/>
        </p:nvSpPr>
        <p:spPr>
          <a:xfrm flipH="false" flipV="false" rot="0">
            <a:off x="2923061" y="5984619"/>
            <a:ext cx="3735601" cy="3735601"/>
          </a:xfrm>
          <a:custGeom>
            <a:avLst/>
            <a:gdLst/>
            <a:ahLst/>
            <a:cxnLst/>
            <a:rect r="r" b="b" t="t" l="l"/>
            <a:pathLst>
              <a:path h="3735601" w="3735601">
                <a:moveTo>
                  <a:pt x="0" y="0"/>
                </a:moveTo>
                <a:lnTo>
                  <a:pt x="3735601" y="0"/>
                </a:lnTo>
                <a:lnTo>
                  <a:pt x="3735601" y="3735601"/>
                </a:lnTo>
                <a:lnTo>
                  <a:pt x="0" y="3735601"/>
                </a:lnTo>
                <a:lnTo>
                  <a:pt x="0" y="0"/>
                </a:lnTo>
                <a:close/>
              </a:path>
            </a:pathLst>
          </a:custGeom>
          <a:blipFill>
            <a:blip r:embed="rId4"/>
            <a:stretch>
              <a:fillRect l="0" t="0" r="0" b="0"/>
            </a:stretch>
          </a:blipFill>
        </p:spPr>
      </p:sp>
      <p:sp>
        <p:nvSpPr>
          <p:cNvPr name="Freeform 8" id="8"/>
          <p:cNvSpPr/>
          <p:nvPr/>
        </p:nvSpPr>
        <p:spPr>
          <a:xfrm flipH="false" flipV="false" rot="0">
            <a:off x="9844547" y="2280725"/>
            <a:ext cx="4527085" cy="4879192"/>
          </a:xfrm>
          <a:custGeom>
            <a:avLst/>
            <a:gdLst/>
            <a:ahLst/>
            <a:cxnLst/>
            <a:rect r="r" b="b" t="t" l="l"/>
            <a:pathLst>
              <a:path h="4879192" w="4527085">
                <a:moveTo>
                  <a:pt x="0" y="0"/>
                </a:moveTo>
                <a:lnTo>
                  <a:pt x="4527085" y="0"/>
                </a:lnTo>
                <a:lnTo>
                  <a:pt x="4527085" y="4879192"/>
                </a:lnTo>
                <a:lnTo>
                  <a:pt x="0" y="4879192"/>
                </a:lnTo>
                <a:lnTo>
                  <a:pt x="0" y="0"/>
                </a:lnTo>
                <a:close/>
              </a:path>
            </a:pathLst>
          </a:custGeom>
          <a:blipFill>
            <a:blip r:embed="rId5"/>
            <a:stretch>
              <a:fillRect l="-56438" t="-2517" r="-55935" b="-8247"/>
            </a:stretch>
          </a:blipFill>
        </p:spPr>
      </p:sp>
      <p:sp>
        <p:nvSpPr>
          <p:cNvPr name="TextBox 9" id="9"/>
          <p:cNvSpPr txBox="true"/>
          <p:nvPr/>
        </p:nvSpPr>
        <p:spPr>
          <a:xfrm rot="0">
            <a:off x="14371632" y="9588287"/>
            <a:ext cx="6815257" cy="698713"/>
          </a:xfrm>
          <a:prstGeom prst="rect">
            <a:avLst/>
          </a:prstGeom>
        </p:spPr>
        <p:txBody>
          <a:bodyPr anchor="t" rtlCol="false" tIns="0" lIns="0" bIns="0" rIns="0">
            <a:spAutoFit/>
          </a:bodyPr>
          <a:lstStyle/>
          <a:p>
            <a:pPr algn="ctr">
              <a:lnSpc>
                <a:spcPts val="5649"/>
              </a:lnSpc>
              <a:spcBef>
                <a:spcPct val="0"/>
              </a:spcBef>
            </a:pPr>
            <a:r>
              <a:rPr lang="en-US" b="true" sz="4035" spc="564">
                <a:solidFill>
                  <a:srgbClr val="191919"/>
                </a:solidFill>
                <a:latin typeface="Gotham Bold"/>
                <a:ea typeface="Gotham Bold"/>
                <a:cs typeface="Gotham Bold"/>
                <a:sym typeface="Gotham Bold"/>
              </a:rPr>
              <a:t>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0" y="6207219"/>
            <a:ext cx="18288000" cy="4209956"/>
            <a:chOff x="0" y="0"/>
            <a:chExt cx="4816593" cy="1108795"/>
          </a:xfrm>
        </p:grpSpPr>
        <p:sp>
          <p:nvSpPr>
            <p:cNvPr name="Freeform 4" id="4"/>
            <p:cNvSpPr/>
            <p:nvPr/>
          </p:nvSpPr>
          <p:spPr>
            <a:xfrm flipH="false" flipV="false" rot="0">
              <a:off x="0" y="0"/>
              <a:ext cx="4816592" cy="1108795"/>
            </a:xfrm>
            <a:custGeom>
              <a:avLst/>
              <a:gdLst/>
              <a:ahLst/>
              <a:cxnLst/>
              <a:rect r="r" b="b" t="t" l="l"/>
              <a:pathLst>
                <a:path h="1108795" w="4816592">
                  <a:moveTo>
                    <a:pt x="21590" y="0"/>
                  </a:moveTo>
                  <a:lnTo>
                    <a:pt x="4795002" y="0"/>
                  </a:lnTo>
                  <a:cubicBezTo>
                    <a:pt x="4800728" y="0"/>
                    <a:pt x="4806220" y="2275"/>
                    <a:pt x="4810269" y="6324"/>
                  </a:cubicBezTo>
                  <a:cubicBezTo>
                    <a:pt x="4814318" y="10372"/>
                    <a:pt x="4816592" y="15864"/>
                    <a:pt x="4816592" y="21590"/>
                  </a:cubicBezTo>
                  <a:lnTo>
                    <a:pt x="4816592" y="1087205"/>
                  </a:lnTo>
                  <a:cubicBezTo>
                    <a:pt x="4816592" y="1099129"/>
                    <a:pt x="4806926" y="1108795"/>
                    <a:pt x="4795002" y="1108795"/>
                  </a:cubicBezTo>
                  <a:lnTo>
                    <a:pt x="21590" y="1108795"/>
                  </a:lnTo>
                  <a:cubicBezTo>
                    <a:pt x="15864" y="1108795"/>
                    <a:pt x="10372" y="1106520"/>
                    <a:pt x="6324" y="1102471"/>
                  </a:cubicBezTo>
                  <a:cubicBezTo>
                    <a:pt x="2275" y="1098422"/>
                    <a:pt x="0" y="1092931"/>
                    <a:pt x="0" y="1087205"/>
                  </a:cubicBezTo>
                  <a:lnTo>
                    <a:pt x="0" y="21590"/>
                  </a:lnTo>
                  <a:cubicBezTo>
                    <a:pt x="0" y="9666"/>
                    <a:pt x="9666" y="0"/>
                    <a:pt x="21590" y="0"/>
                  </a:cubicBezTo>
                  <a:close/>
                </a:path>
              </a:pathLst>
            </a:custGeom>
            <a:gradFill rotWithShape="true">
              <a:gsLst>
                <a:gs pos="0">
                  <a:srgbClr val="185B33">
                    <a:alpha val="100000"/>
                  </a:srgbClr>
                </a:gs>
                <a:gs pos="100000">
                  <a:srgbClr val="97CD9F">
                    <a:alpha val="100000"/>
                  </a:srgbClr>
                </a:gs>
              </a:gsLst>
              <a:lin ang="0"/>
            </a:gradFill>
            <a:ln cap="rnd">
              <a:noFill/>
              <a:prstDash val="solid"/>
              <a:round/>
            </a:ln>
          </p:spPr>
        </p:sp>
        <p:sp>
          <p:nvSpPr>
            <p:cNvPr name="TextBox 5" id="5"/>
            <p:cNvSpPr txBox="true"/>
            <p:nvPr/>
          </p:nvSpPr>
          <p:spPr>
            <a:xfrm>
              <a:off x="0" y="-47625"/>
              <a:ext cx="4816593" cy="115642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6" id="6"/>
          <p:cNvSpPr/>
          <p:nvPr/>
        </p:nvSpPr>
        <p:spPr>
          <a:xfrm flipH="false" flipV="false" rot="0">
            <a:off x="178530" y="531427"/>
            <a:ext cx="2969939" cy="3607195"/>
          </a:xfrm>
          <a:custGeom>
            <a:avLst/>
            <a:gdLst/>
            <a:ahLst/>
            <a:cxnLst/>
            <a:rect r="r" b="b" t="t" l="l"/>
            <a:pathLst>
              <a:path h="3607195" w="2969939">
                <a:moveTo>
                  <a:pt x="0" y="0"/>
                </a:moveTo>
                <a:lnTo>
                  <a:pt x="2969940" y="0"/>
                </a:lnTo>
                <a:lnTo>
                  <a:pt x="2969940" y="3607195"/>
                </a:lnTo>
                <a:lnTo>
                  <a:pt x="0" y="3607195"/>
                </a:lnTo>
                <a:lnTo>
                  <a:pt x="0" y="0"/>
                </a:lnTo>
                <a:close/>
              </a:path>
            </a:pathLst>
          </a:custGeom>
          <a:blipFill>
            <a:blip r:embed="rId3"/>
            <a:stretch>
              <a:fillRect l="-71744" t="-2555" r="-71168" b="-9868"/>
            </a:stretch>
          </a:blipFill>
        </p:spPr>
      </p:sp>
      <p:sp>
        <p:nvSpPr>
          <p:cNvPr name="TextBox 7" id="7"/>
          <p:cNvSpPr txBox="true"/>
          <p:nvPr/>
        </p:nvSpPr>
        <p:spPr>
          <a:xfrm rot="0">
            <a:off x="7200489" y="1159077"/>
            <a:ext cx="7259330" cy="2228071"/>
          </a:xfrm>
          <a:prstGeom prst="rect">
            <a:avLst/>
          </a:prstGeom>
        </p:spPr>
        <p:txBody>
          <a:bodyPr anchor="t" rtlCol="false" tIns="0" lIns="0" bIns="0" rIns="0">
            <a:spAutoFit/>
          </a:bodyPr>
          <a:lstStyle/>
          <a:p>
            <a:pPr algn="ctr">
              <a:lnSpc>
                <a:spcPts val="8960"/>
              </a:lnSpc>
            </a:pPr>
            <a:r>
              <a:rPr lang="en-US" b="true" sz="6400" i="true">
                <a:solidFill>
                  <a:srgbClr val="000000"/>
                </a:solidFill>
                <a:latin typeface="Open Sans Bold Italics"/>
                <a:ea typeface="Open Sans Bold Italics"/>
                <a:cs typeface="Open Sans Bold Italics"/>
                <a:sym typeface="Open Sans Bold Italics"/>
              </a:rPr>
              <a:t>Pharmacie </a:t>
            </a:r>
          </a:p>
          <a:p>
            <a:pPr algn="ctr">
              <a:lnSpc>
                <a:spcPts val="8960"/>
              </a:lnSpc>
            </a:pPr>
            <a:r>
              <a:rPr lang="en-US" b="true" sz="6400" i="true">
                <a:solidFill>
                  <a:srgbClr val="000000"/>
                </a:solidFill>
                <a:latin typeface="Open Sans Bold Italics"/>
                <a:ea typeface="Open Sans Bold Italics"/>
                <a:cs typeface="Open Sans Bold Italics"/>
                <a:sym typeface="Open Sans Bold Italics"/>
              </a:rPr>
              <a:t>Finder</a:t>
            </a:r>
          </a:p>
        </p:txBody>
      </p:sp>
      <p:sp>
        <p:nvSpPr>
          <p:cNvPr name="Freeform 8" id="8"/>
          <p:cNvSpPr/>
          <p:nvPr/>
        </p:nvSpPr>
        <p:spPr>
          <a:xfrm flipH="false" flipV="false" rot="0">
            <a:off x="8285603" y="2335025"/>
            <a:ext cx="1065686" cy="1306325"/>
          </a:xfrm>
          <a:custGeom>
            <a:avLst/>
            <a:gdLst/>
            <a:ahLst/>
            <a:cxnLst/>
            <a:rect r="r" b="b" t="t" l="l"/>
            <a:pathLst>
              <a:path h="1306325" w="1065686">
                <a:moveTo>
                  <a:pt x="0" y="0"/>
                </a:moveTo>
                <a:lnTo>
                  <a:pt x="1065686" y="0"/>
                </a:lnTo>
                <a:lnTo>
                  <a:pt x="1065686" y="1306324"/>
                </a:lnTo>
                <a:lnTo>
                  <a:pt x="0" y="1306324"/>
                </a:lnTo>
                <a:lnTo>
                  <a:pt x="0" y="0"/>
                </a:lnTo>
                <a:close/>
              </a:path>
            </a:pathLst>
          </a:custGeom>
          <a:blipFill>
            <a:blip r:embed="rId4"/>
            <a:stretch>
              <a:fillRect l="0" t="0" r="0" b="0"/>
            </a:stretch>
          </a:blipFill>
        </p:spPr>
      </p:sp>
      <p:sp>
        <p:nvSpPr>
          <p:cNvPr name="AutoShape 9" id="9"/>
          <p:cNvSpPr/>
          <p:nvPr/>
        </p:nvSpPr>
        <p:spPr>
          <a:xfrm flipV="true">
            <a:off x="3170596" y="2335025"/>
            <a:ext cx="4029893" cy="48025"/>
          </a:xfrm>
          <a:prstGeom prst="line">
            <a:avLst/>
          </a:prstGeom>
          <a:ln cap="flat" w="133350">
            <a:solidFill>
              <a:srgbClr val="000000"/>
            </a:solidFill>
            <a:prstDash val="solid"/>
            <a:headEnd type="none" len="sm" w="sm"/>
            <a:tailEnd type="arrow" len="sm" w="med"/>
          </a:ln>
        </p:spPr>
      </p:sp>
      <p:sp>
        <p:nvSpPr>
          <p:cNvPr name="AutoShape 10" id="10"/>
          <p:cNvSpPr/>
          <p:nvPr/>
        </p:nvSpPr>
        <p:spPr>
          <a:xfrm>
            <a:off x="10830154" y="3387148"/>
            <a:ext cx="3362083" cy="3345199"/>
          </a:xfrm>
          <a:prstGeom prst="line">
            <a:avLst/>
          </a:prstGeom>
          <a:ln cap="flat" w="133350">
            <a:solidFill>
              <a:srgbClr val="000000"/>
            </a:solidFill>
            <a:prstDash val="solid"/>
            <a:headEnd type="none" len="sm" w="sm"/>
            <a:tailEnd type="arrow" len="sm" w="med"/>
          </a:ln>
        </p:spPr>
      </p:sp>
      <p:sp>
        <p:nvSpPr>
          <p:cNvPr name="Freeform 11" id="11"/>
          <p:cNvSpPr/>
          <p:nvPr/>
        </p:nvSpPr>
        <p:spPr>
          <a:xfrm flipH="false" flipV="false" rot="0">
            <a:off x="1028700" y="6947320"/>
            <a:ext cx="4896406" cy="2754228"/>
          </a:xfrm>
          <a:custGeom>
            <a:avLst/>
            <a:gdLst/>
            <a:ahLst/>
            <a:cxnLst/>
            <a:rect r="r" b="b" t="t" l="l"/>
            <a:pathLst>
              <a:path h="2754228" w="4896406">
                <a:moveTo>
                  <a:pt x="0" y="0"/>
                </a:moveTo>
                <a:lnTo>
                  <a:pt x="4896406" y="0"/>
                </a:lnTo>
                <a:lnTo>
                  <a:pt x="4896406" y="2754228"/>
                </a:lnTo>
                <a:lnTo>
                  <a:pt x="0" y="2754228"/>
                </a:lnTo>
                <a:lnTo>
                  <a:pt x="0" y="0"/>
                </a:lnTo>
                <a:close/>
              </a:path>
            </a:pathLst>
          </a:custGeom>
          <a:blipFill>
            <a:blip r:embed="rId5"/>
            <a:stretch>
              <a:fillRect l="0" t="0" r="0" b="0"/>
            </a:stretch>
          </a:blipFill>
        </p:spPr>
      </p:sp>
      <p:sp>
        <p:nvSpPr>
          <p:cNvPr name="AutoShape 12" id="12"/>
          <p:cNvSpPr/>
          <p:nvPr/>
        </p:nvSpPr>
        <p:spPr>
          <a:xfrm flipH="true">
            <a:off x="4666450" y="3387148"/>
            <a:ext cx="6163704" cy="3748697"/>
          </a:xfrm>
          <a:prstGeom prst="line">
            <a:avLst/>
          </a:prstGeom>
          <a:ln cap="flat" w="133350">
            <a:solidFill>
              <a:srgbClr val="000000"/>
            </a:solidFill>
            <a:prstDash val="solid"/>
            <a:headEnd type="none" len="sm" w="sm"/>
            <a:tailEnd type="arrow" len="sm" w="med"/>
          </a:ln>
        </p:spPr>
      </p:sp>
      <p:sp>
        <p:nvSpPr>
          <p:cNvPr name="Freeform 13" id="13"/>
          <p:cNvSpPr/>
          <p:nvPr/>
        </p:nvSpPr>
        <p:spPr>
          <a:xfrm flipH="false" flipV="false" rot="0">
            <a:off x="13410868" y="6732346"/>
            <a:ext cx="1562738" cy="2969202"/>
          </a:xfrm>
          <a:custGeom>
            <a:avLst/>
            <a:gdLst/>
            <a:ahLst/>
            <a:cxnLst/>
            <a:rect r="r" b="b" t="t" l="l"/>
            <a:pathLst>
              <a:path h="2969202" w="1562738">
                <a:moveTo>
                  <a:pt x="0" y="0"/>
                </a:moveTo>
                <a:lnTo>
                  <a:pt x="1562737" y="0"/>
                </a:lnTo>
                <a:lnTo>
                  <a:pt x="1562737" y="2969202"/>
                </a:lnTo>
                <a:lnTo>
                  <a:pt x="0" y="2969202"/>
                </a:lnTo>
                <a:lnTo>
                  <a:pt x="0" y="0"/>
                </a:lnTo>
                <a:close/>
              </a:path>
            </a:pathLst>
          </a:custGeom>
          <a:blipFill>
            <a:blip r:embed="rId6"/>
            <a:stretch>
              <a:fillRect l="-65315" t="-46474" r="-54765" b="-27273"/>
            </a:stretch>
          </a:blipFill>
        </p:spPr>
      </p:sp>
      <p:sp>
        <p:nvSpPr>
          <p:cNvPr name="TextBox 14" id="14"/>
          <p:cNvSpPr txBox="true"/>
          <p:nvPr/>
        </p:nvSpPr>
        <p:spPr>
          <a:xfrm rot="0">
            <a:off x="14371632" y="9588287"/>
            <a:ext cx="6815257" cy="698713"/>
          </a:xfrm>
          <a:prstGeom prst="rect">
            <a:avLst/>
          </a:prstGeom>
        </p:spPr>
        <p:txBody>
          <a:bodyPr anchor="t" rtlCol="false" tIns="0" lIns="0" bIns="0" rIns="0">
            <a:spAutoFit/>
          </a:bodyPr>
          <a:lstStyle/>
          <a:p>
            <a:pPr algn="ctr">
              <a:lnSpc>
                <a:spcPts val="5649"/>
              </a:lnSpc>
              <a:spcBef>
                <a:spcPct val="0"/>
              </a:spcBef>
            </a:pPr>
            <a:r>
              <a:rPr lang="en-US" b="true" sz="4035" spc="564">
                <a:solidFill>
                  <a:srgbClr val="191919"/>
                </a:solidFill>
                <a:latin typeface="Gotham Bold"/>
                <a:ea typeface="Gotham Bold"/>
                <a:cs typeface="Gotham Bold"/>
                <a:sym typeface="Gotham Bold"/>
              </a:rPr>
              <a:t>4</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16666" r="0" b="-16666"/>
            </a:stretch>
          </a:blipFill>
        </p:spPr>
      </p:sp>
      <p:sp>
        <p:nvSpPr>
          <p:cNvPr name="Freeform 3" id="3"/>
          <p:cNvSpPr/>
          <p:nvPr/>
        </p:nvSpPr>
        <p:spPr>
          <a:xfrm flipH="false" flipV="false" rot="3292229">
            <a:off x="16595653" y="7713954"/>
            <a:ext cx="1819191" cy="3741288"/>
          </a:xfrm>
          <a:custGeom>
            <a:avLst/>
            <a:gdLst/>
            <a:ahLst/>
            <a:cxnLst/>
            <a:rect r="r" b="b" t="t" l="l"/>
            <a:pathLst>
              <a:path h="3741288" w="1819191">
                <a:moveTo>
                  <a:pt x="0" y="0"/>
                </a:moveTo>
                <a:lnTo>
                  <a:pt x="1819190" y="0"/>
                </a:lnTo>
                <a:lnTo>
                  <a:pt x="1819190" y="3741288"/>
                </a:lnTo>
                <a:lnTo>
                  <a:pt x="0" y="3741288"/>
                </a:lnTo>
                <a:lnTo>
                  <a:pt x="0" y="0"/>
                </a:lnTo>
                <a:close/>
              </a:path>
            </a:pathLst>
          </a:custGeom>
          <a:blipFill>
            <a:blip r:embed="rId4">
              <a:alphaModFix amt="53000"/>
              <a:extLst>
                <a:ext uri="{96DAC541-7B7A-43D3-8B79-37D633B846F1}">
                  <asvg:svgBlip xmlns:asvg="http://schemas.microsoft.com/office/drawing/2016/SVG/main" r:embed="rId5"/>
                </a:ext>
              </a:extLst>
            </a:blip>
            <a:stretch>
              <a:fillRect l="0" t="0" r="-204881" b="0"/>
            </a:stretch>
          </a:blipFill>
        </p:spPr>
      </p:sp>
      <p:sp>
        <p:nvSpPr>
          <p:cNvPr name="AutoShape 4" id="4"/>
          <p:cNvSpPr/>
          <p:nvPr/>
        </p:nvSpPr>
        <p:spPr>
          <a:xfrm flipV="true">
            <a:off x="2045396" y="4718034"/>
            <a:ext cx="0" cy="983975"/>
          </a:xfrm>
          <a:prstGeom prst="line">
            <a:avLst/>
          </a:prstGeom>
          <a:ln cap="flat" w="9525">
            <a:solidFill>
              <a:srgbClr val="191919"/>
            </a:solidFill>
            <a:prstDash val="solid"/>
            <a:headEnd type="none" len="sm" w="sm"/>
            <a:tailEnd type="none" len="sm" w="sm"/>
          </a:ln>
        </p:spPr>
      </p:sp>
      <p:sp>
        <p:nvSpPr>
          <p:cNvPr name="Freeform 5" id="5"/>
          <p:cNvSpPr/>
          <p:nvPr/>
        </p:nvSpPr>
        <p:spPr>
          <a:xfrm flipH="false" flipV="false" rot="-7346582">
            <a:off x="119105" y="-775513"/>
            <a:ext cx="1819191" cy="3741288"/>
          </a:xfrm>
          <a:custGeom>
            <a:avLst/>
            <a:gdLst/>
            <a:ahLst/>
            <a:cxnLst/>
            <a:rect r="r" b="b" t="t" l="l"/>
            <a:pathLst>
              <a:path h="3741288" w="1819191">
                <a:moveTo>
                  <a:pt x="0" y="0"/>
                </a:moveTo>
                <a:lnTo>
                  <a:pt x="1819190" y="0"/>
                </a:lnTo>
                <a:lnTo>
                  <a:pt x="1819190" y="3741288"/>
                </a:lnTo>
                <a:lnTo>
                  <a:pt x="0" y="3741288"/>
                </a:lnTo>
                <a:lnTo>
                  <a:pt x="0" y="0"/>
                </a:lnTo>
                <a:close/>
              </a:path>
            </a:pathLst>
          </a:custGeom>
          <a:blipFill>
            <a:blip r:embed="rId4">
              <a:alphaModFix amt="53000"/>
              <a:extLst>
                <a:ext uri="{96DAC541-7B7A-43D3-8B79-37D633B846F1}">
                  <asvg:svgBlip xmlns:asvg="http://schemas.microsoft.com/office/drawing/2016/SVG/main" r:embed="rId5"/>
                </a:ext>
              </a:extLst>
            </a:blip>
            <a:stretch>
              <a:fillRect l="0" t="0" r="-204881" b="0"/>
            </a:stretch>
          </a:blipFill>
        </p:spPr>
      </p:sp>
      <p:grpSp>
        <p:nvGrpSpPr>
          <p:cNvPr name="Group 6" id="6"/>
          <p:cNvGrpSpPr/>
          <p:nvPr/>
        </p:nvGrpSpPr>
        <p:grpSpPr>
          <a:xfrm rot="0">
            <a:off x="15847318" y="-5639607"/>
            <a:ext cx="14214475" cy="1421447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6A881"/>
            </a:solidFill>
            <a:ln cap="sq">
              <a:noFill/>
              <a:prstDash val="solid"/>
              <a:miter/>
            </a:ln>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9" id="9"/>
          <p:cNvSpPr/>
          <p:nvPr/>
        </p:nvSpPr>
        <p:spPr>
          <a:xfrm flipH="false" flipV="false" rot="-569419">
            <a:off x="16688344" y="-306093"/>
            <a:ext cx="2827429" cy="5814799"/>
          </a:xfrm>
          <a:custGeom>
            <a:avLst/>
            <a:gdLst/>
            <a:ahLst/>
            <a:cxnLst/>
            <a:rect r="r" b="b" t="t" l="l"/>
            <a:pathLst>
              <a:path h="5814799" w="2827429">
                <a:moveTo>
                  <a:pt x="0" y="0"/>
                </a:moveTo>
                <a:lnTo>
                  <a:pt x="2827430" y="0"/>
                </a:lnTo>
                <a:lnTo>
                  <a:pt x="2827430" y="5814799"/>
                </a:lnTo>
                <a:lnTo>
                  <a:pt x="0" y="5814799"/>
                </a:lnTo>
                <a:lnTo>
                  <a:pt x="0" y="0"/>
                </a:lnTo>
                <a:close/>
              </a:path>
            </a:pathLst>
          </a:custGeom>
          <a:blipFill>
            <a:blip r:embed="rId6">
              <a:alphaModFix amt="53000"/>
              <a:extLst>
                <a:ext uri="{96DAC541-7B7A-43D3-8B79-37D633B846F1}">
                  <asvg:svgBlip xmlns:asvg="http://schemas.microsoft.com/office/drawing/2016/SVG/main" r:embed="rId7"/>
                </a:ext>
              </a:extLst>
            </a:blip>
            <a:stretch>
              <a:fillRect l="0" t="0" r="-204881" b="0"/>
            </a:stretch>
          </a:blipFill>
        </p:spPr>
      </p:sp>
      <p:grpSp>
        <p:nvGrpSpPr>
          <p:cNvPr name="Group 10" id="10"/>
          <p:cNvGrpSpPr/>
          <p:nvPr/>
        </p:nvGrpSpPr>
        <p:grpSpPr>
          <a:xfrm rot="0">
            <a:off x="-8182101" y="1095131"/>
            <a:ext cx="10994424" cy="1099442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56A881">
                  <a:alpha val="11765"/>
                </a:srgbClr>
              </a:solidFill>
              <a:prstDash val="solid"/>
              <a:miter/>
            </a:ln>
          </p:spPr>
        </p:sp>
        <p:sp>
          <p:nvSpPr>
            <p:cNvPr name="TextBox 12" id="12"/>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6051443" y="8874568"/>
            <a:ext cx="2958536" cy="2824864"/>
          </a:xfrm>
          <a:custGeom>
            <a:avLst/>
            <a:gdLst/>
            <a:ahLst/>
            <a:cxnLst/>
            <a:rect r="r" b="b" t="t" l="l"/>
            <a:pathLst>
              <a:path h="2824864" w="2958536">
                <a:moveTo>
                  <a:pt x="0" y="0"/>
                </a:moveTo>
                <a:lnTo>
                  <a:pt x="2958536" y="0"/>
                </a:lnTo>
                <a:lnTo>
                  <a:pt x="2958536" y="2824864"/>
                </a:lnTo>
                <a:lnTo>
                  <a:pt x="0" y="2824864"/>
                </a:lnTo>
                <a:lnTo>
                  <a:pt x="0" y="0"/>
                </a:lnTo>
                <a:close/>
              </a:path>
            </a:pathLst>
          </a:custGeom>
          <a:blipFill>
            <a:blip r:embed="rId8">
              <a:alphaModFix amt="8999"/>
            </a:blip>
            <a:stretch>
              <a:fillRect l="0" t="-14190" r="0" b="-14190"/>
            </a:stretch>
          </a:blipFill>
        </p:spPr>
      </p:sp>
      <p:sp>
        <p:nvSpPr>
          <p:cNvPr name="Freeform 14" id="14"/>
          <p:cNvSpPr/>
          <p:nvPr/>
        </p:nvSpPr>
        <p:spPr>
          <a:xfrm flipH="false" flipV="false" rot="-10538838">
            <a:off x="566128" y="-1412432"/>
            <a:ext cx="2958536" cy="2824864"/>
          </a:xfrm>
          <a:custGeom>
            <a:avLst/>
            <a:gdLst/>
            <a:ahLst/>
            <a:cxnLst/>
            <a:rect r="r" b="b" t="t" l="l"/>
            <a:pathLst>
              <a:path h="2824864" w="2958536">
                <a:moveTo>
                  <a:pt x="0" y="0"/>
                </a:moveTo>
                <a:lnTo>
                  <a:pt x="2958536" y="0"/>
                </a:lnTo>
                <a:lnTo>
                  <a:pt x="2958536" y="2824864"/>
                </a:lnTo>
                <a:lnTo>
                  <a:pt x="0" y="2824864"/>
                </a:lnTo>
                <a:lnTo>
                  <a:pt x="0" y="0"/>
                </a:lnTo>
                <a:close/>
              </a:path>
            </a:pathLst>
          </a:custGeom>
          <a:blipFill>
            <a:blip r:embed="rId8">
              <a:alphaModFix amt="8999"/>
            </a:blip>
            <a:stretch>
              <a:fillRect l="0" t="-14190" r="0" b="-14190"/>
            </a:stretch>
          </a:blipFill>
        </p:spPr>
      </p:sp>
      <p:sp>
        <p:nvSpPr>
          <p:cNvPr name="Freeform 15" id="15"/>
          <p:cNvSpPr/>
          <p:nvPr/>
        </p:nvSpPr>
        <p:spPr>
          <a:xfrm flipH="false" flipV="false" rot="0">
            <a:off x="377585" y="914791"/>
            <a:ext cx="17532830" cy="9268657"/>
          </a:xfrm>
          <a:custGeom>
            <a:avLst/>
            <a:gdLst/>
            <a:ahLst/>
            <a:cxnLst/>
            <a:rect r="r" b="b" t="t" l="l"/>
            <a:pathLst>
              <a:path h="9268657" w="17532830">
                <a:moveTo>
                  <a:pt x="0" y="0"/>
                </a:moveTo>
                <a:lnTo>
                  <a:pt x="17532830" y="0"/>
                </a:lnTo>
                <a:lnTo>
                  <a:pt x="17532830" y="9268657"/>
                </a:lnTo>
                <a:lnTo>
                  <a:pt x="0" y="9268657"/>
                </a:lnTo>
                <a:lnTo>
                  <a:pt x="0" y="0"/>
                </a:lnTo>
                <a:close/>
              </a:path>
            </a:pathLst>
          </a:custGeom>
          <a:blipFill>
            <a:blip r:embed="rId9"/>
            <a:stretch>
              <a:fillRect l="0" t="0" r="0" b="0"/>
            </a:stretch>
          </a:blipFill>
        </p:spPr>
      </p:sp>
      <p:sp>
        <p:nvSpPr>
          <p:cNvPr name="TextBox 16" id="16"/>
          <p:cNvSpPr txBox="true"/>
          <p:nvPr/>
        </p:nvSpPr>
        <p:spPr>
          <a:xfrm rot="0">
            <a:off x="4075391" y="61003"/>
            <a:ext cx="10118169" cy="853788"/>
          </a:xfrm>
          <a:prstGeom prst="rect">
            <a:avLst/>
          </a:prstGeom>
        </p:spPr>
        <p:txBody>
          <a:bodyPr anchor="t" rtlCol="false" tIns="0" lIns="0" bIns="0" rIns="0">
            <a:spAutoFit/>
          </a:bodyPr>
          <a:lstStyle/>
          <a:p>
            <a:pPr algn="ctr">
              <a:lnSpc>
                <a:spcPts val="7015"/>
              </a:lnSpc>
              <a:spcBef>
                <a:spcPct val="0"/>
              </a:spcBef>
            </a:pPr>
            <a:r>
              <a:rPr lang="en-US" sz="5011">
                <a:solidFill>
                  <a:srgbClr val="3A944B"/>
                </a:solidFill>
                <a:latin typeface="League Spartan"/>
                <a:ea typeface="League Spartan"/>
                <a:cs typeface="League Spartan"/>
                <a:sym typeface="League Spartan"/>
              </a:rPr>
              <a:t>BUSINESS MODEL CANVAS</a:t>
            </a:r>
          </a:p>
        </p:txBody>
      </p:sp>
      <p:sp>
        <p:nvSpPr>
          <p:cNvPr name="TextBox 17" id="17"/>
          <p:cNvSpPr txBox="true"/>
          <p:nvPr/>
        </p:nvSpPr>
        <p:spPr>
          <a:xfrm rot="0">
            <a:off x="14193559" y="9559712"/>
            <a:ext cx="6815257" cy="698713"/>
          </a:xfrm>
          <a:prstGeom prst="rect">
            <a:avLst/>
          </a:prstGeom>
        </p:spPr>
        <p:txBody>
          <a:bodyPr anchor="t" rtlCol="false" tIns="0" lIns="0" bIns="0" rIns="0">
            <a:spAutoFit/>
          </a:bodyPr>
          <a:lstStyle/>
          <a:p>
            <a:pPr algn="ctr">
              <a:lnSpc>
                <a:spcPts val="5649"/>
              </a:lnSpc>
              <a:spcBef>
                <a:spcPct val="0"/>
              </a:spcBef>
            </a:pPr>
            <a:r>
              <a:rPr lang="en-US" b="true" sz="4035" spc="564">
                <a:solidFill>
                  <a:srgbClr val="191919"/>
                </a:solidFill>
                <a:latin typeface="Gotham Bold"/>
                <a:ea typeface="Gotham Bold"/>
                <a:cs typeface="Gotham Bold"/>
                <a:sym typeface="Gotham Bold"/>
              </a:rPr>
              <a:t>5</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56A881"/>
        </a:solidFill>
      </p:bgPr>
    </p:bg>
    <p:spTree>
      <p:nvGrpSpPr>
        <p:cNvPr id="1" name=""/>
        <p:cNvGrpSpPr/>
        <p:nvPr/>
      </p:nvGrpSpPr>
      <p:grpSpPr>
        <a:xfrm>
          <a:off x="0" y="0"/>
          <a:ext cx="0" cy="0"/>
          <a:chOff x="0" y="0"/>
          <a:chExt cx="0" cy="0"/>
        </a:xfrm>
      </p:grpSpPr>
      <p:grpSp>
        <p:nvGrpSpPr>
          <p:cNvPr name="Group 2" id="2"/>
          <p:cNvGrpSpPr/>
          <p:nvPr/>
        </p:nvGrpSpPr>
        <p:grpSpPr>
          <a:xfrm rot="0">
            <a:off x="-543206" y="9159980"/>
            <a:ext cx="19043259" cy="3086100"/>
            <a:chOff x="0" y="0"/>
            <a:chExt cx="5015509" cy="812800"/>
          </a:xfrm>
        </p:grpSpPr>
        <p:sp>
          <p:nvSpPr>
            <p:cNvPr name="Freeform 3" id="3"/>
            <p:cNvSpPr/>
            <p:nvPr/>
          </p:nvSpPr>
          <p:spPr>
            <a:xfrm flipH="false" flipV="false" rot="0">
              <a:off x="0" y="0"/>
              <a:ext cx="5015509" cy="812800"/>
            </a:xfrm>
            <a:custGeom>
              <a:avLst/>
              <a:gdLst/>
              <a:ahLst/>
              <a:cxnLst/>
              <a:rect r="r" b="b" t="t" l="l"/>
              <a:pathLst>
                <a:path h="812800" w="5015509">
                  <a:moveTo>
                    <a:pt x="20734" y="0"/>
                  </a:moveTo>
                  <a:lnTo>
                    <a:pt x="4994775" y="0"/>
                  </a:lnTo>
                  <a:cubicBezTo>
                    <a:pt x="5000274" y="0"/>
                    <a:pt x="5005548" y="2184"/>
                    <a:pt x="5009436" y="6073"/>
                  </a:cubicBezTo>
                  <a:cubicBezTo>
                    <a:pt x="5013324" y="9961"/>
                    <a:pt x="5015509" y="15235"/>
                    <a:pt x="5015509" y="20734"/>
                  </a:cubicBezTo>
                  <a:lnTo>
                    <a:pt x="5015509" y="792066"/>
                  </a:lnTo>
                  <a:cubicBezTo>
                    <a:pt x="5015509" y="797565"/>
                    <a:pt x="5013324" y="802839"/>
                    <a:pt x="5009436" y="806727"/>
                  </a:cubicBezTo>
                  <a:cubicBezTo>
                    <a:pt x="5005548" y="810616"/>
                    <a:pt x="5000274" y="812800"/>
                    <a:pt x="4994775" y="812800"/>
                  </a:cubicBezTo>
                  <a:lnTo>
                    <a:pt x="20734" y="812800"/>
                  </a:lnTo>
                  <a:cubicBezTo>
                    <a:pt x="15235" y="812800"/>
                    <a:pt x="9961" y="810616"/>
                    <a:pt x="6073" y="806727"/>
                  </a:cubicBezTo>
                  <a:cubicBezTo>
                    <a:pt x="2184" y="802839"/>
                    <a:pt x="0" y="797565"/>
                    <a:pt x="0" y="792066"/>
                  </a:cubicBezTo>
                  <a:lnTo>
                    <a:pt x="0" y="20734"/>
                  </a:lnTo>
                  <a:cubicBezTo>
                    <a:pt x="0" y="15235"/>
                    <a:pt x="2184" y="9961"/>
                    <a:pt x="6073" y="6073"/>
                  </a:cubicBezTo>
                  <a:cubicBezTo>
                    <a:pt x="9961" y="2184"/>
                    <a:pt x="15235" y="0"/>
                    <a:pt x="20734" y="0"/>
                  </a:cubicBezTo>
                  <a:close/>
                </a:path>
              </a:pathLst>
            </a:custGeom>
            <a:solidFill>
              <a:srgbClr val="FFFFFF"/>
            </a:solidFill>
          </p:spPr>
        </p:sp>
        <p:sp>
          <p:nvSpPr>
            <p:cNvPr name="TextBox 4" id="4"/>
            <p:cNvSpPr txBox="true"/>
            <p:nvPr/>
          </p:nvSpPr>
          <p:spPr>
            <a:xfrm>
              <a:off x="0" y="-38100"/>
              <a:ext cx="5015509"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4371632" y="3385750"/>
            <a:ext cx="3823992" cy="6296993"/>
          </a:xfrm>
          <a:custGeom>
            <a:avLst/>
            <a:gdLst/>
            <a:ahLst/>
            <a:cxnLst/>
            <a:rect r="r" b="b" t="t" l="l"/>
            <a:pathLst>
              <a:path h="6296993" w="3823992">
                <a:moveTo>
                  <a:pt x="0" y="0"/>
                </a:moveTo>
                <a:lnTo>
                  <a:pt x="3823992" y="0"/>
                </a:lnTo>
                <a:lnTo>
                  <a:pt x="3823992" y="6296992"/>
                </a:lnTo>
                <a:lnTo>
                  <a:pt x="0" y="62969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577301" y="3738175"/>
            <a:ext cx="3660188" cy="4088305"/>
            <a:chOff x="0" y="0"/>
            <a:chExt cx="964000" cy="1076755"/>
          </a:xfrm>
        </p:grpSpPr>
        <p:sp>
          <p:nvSpPr>
            <p:cNvPr name="Freeform 7" id="7"/>
            <p:cNvSpPr/>
            <p:nvPr/>
          </p:nvSpPr>
          <p:spPr>
            <a:xfrm flipH="false" flipV="false" rot="0">
              <a:off x="0" y="0"/>
              <a:ext cx="964000" cy="1076755"/>
            </a:xfrm>
            <a:custGeom>
              <a:avLst/>
              <a:gdLst/>
              <a:ahLst/>
              <a:cxnLst/>
              <a:rect r="r" b="b" t="t" l="l"/>
              <a:pathLst>
                <a:path h="1076755" w="964000">
                  <a:moveTo>
                    <a:pt x="107874" y="0"/>
                  </a:moveTo>
                  <a:lnTo>
                    <a:pt x="856126" y="0"/>
                  </a:lnTo>
                  <a:cubicBezTo>
                    <a:pt x="884736" y="0"/>
                    <a:pt x="912174" y="11365"/>
                    <a:pt x="932405" y="31595"/>
                  </a:cubicBezTo>
                  <a:cubicBezTo>
                    <a:pt x="952635" y="51826"/>
                    <a:pt x="964000" y="79264"/>
                    <a:pt x="964000" y="107874"/>
                  </a:cubicBezTo>
                  <a:lnTo>
                    <a:pt x="964000" y="968882"/>
                  </a:lnTo>
                  <a:cubicBezTo>
                    <a:pt x="964000" y="1028459"/>
                    <a:pt x="915703" y="1076755"/>
                    <a:pt x="856126" y="1076755"/>
                  </a:cubicBezTo>
                  <a:lnTo>
                    <a:pt x="107874" y="1076755"/>
                  </a:lnTo>
                  <a:cubicBezTo>
                    <a:pt x="79264" y="1076755"/>
                    <a:pt x="51826" y="1065390"/>
                    <a:pt x="31595" y="1045160"/>
                  </a:cubicBezTo>
                  <a:cubicBezTo>
                    <a:pt x="11365" y="1024929"/>
                    <a:pt x="0" y="997491"/>
                    <a:pt x="0" y="968882"/>
                  </a:cubicBezTo>
                  <a:lnTo>
                    <a:pt x="0" y="107874"/>
                  </a:lnTo>
                  <a:cubicBezTo>
                    <a:pt x="0" y="79264"/>
                    <a:pt x="11365" y="51826"/>
                    <a:pt x="31595" y="31595"/>
                  </a:cubicBezTo>
                  <a:cubicBezTo>
                    <a:pt x="51826" y="11365"/>
                    <a:pt x="79264" y="0"/>
                    <a:pt x="107874" y="0"/>
                  </a:cubicBezTo>
                  <a:close/>
                </a:path>
              </a:pathLst>
            </a:custGeom>
            <a:solidFill>
              <a:srgbClr val="EAEAEA"/>
            </a:solidFill>
          </p:spPr>
        </p:sp>
        <p:sp>
          <p:nvSpPr>
            <p:cNvPr name="TextBox 8" id="8"/>
            <p:cNvSpPr txBox="true"/>
            <p:nvPr/>
          </p:nvSpPr>
          <p:spPr>
            <a:xfrm>
              <a:off x="0" y="-47625"/>
              <a:ext cx="964000" cy="112438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4544536" y="3752292"/>
            <a:ext cx="4129780" cy="4074188"/>
            <a:chOff x="0" y="0"/>
            <a:chExt cx="1087679" cy="1073037"/>
          </a:xfrm>
        </p:grpSpPr>
        <p:sp>
          <p:nvSpPr>
            <p:cNvPr name="Freeform 10" id="10"/>
            <p:cNvSpPr/>
            <p:nvPr/>
          </p:nvSpPr>
          <p:spPr>
            <a:xfrm flipH="false" flipV="false" rot="0">
              <a:off x="0" y="0"/>
              <a:ext cx="1087679" cy="1073037"/>
            </a:xfrm>
            <a:custGeom>
              <a:avLst/>
              <a:gdLst/>
              <a:ahLst/>
              <a:cxnLst/>
              <a:rect r="r" b="b" t="t" l="l"/>
              <a:pathLst>
                <a:path h="1073037" w="1087679">
                  <a:moveTo>
                    <a:pt x="95607" y="0"/>
                  </a:moveTo>
                  <a:lnTo>
                    <a:pt x="992071" y="0"/>
                  </a:lnTo>
                  <a:cubicBezTo>
                    <a:pt x="1044874" y="0"/>
                    <a:pt x="1087679" y="42805"/>
                    <a:pt x="1087679" y="95607"/>
                  </a:cubicBezTo>
                  <a:lnTo>
                    <a:pt x="1087679" y="977430"/>
                  </a:lnTo>
                  <a:cubicBezTo>
                    <a:pt x="1087679" y="1030232"/>
                    <a:pt x="1044874" y="1073037"/>
                    <a:pt x="992071" y="1073037"/>
                  </a:cubicBezTo>
                  <a:lnTo>
                    <a:pt x="95607" y="1073037"/>
                  </a:lnTo>
                  <a:cubicBezTo>
                    <a:pt x="42805" y="1073037"/>
                    <a:pt x="0" y="1030232"/>
                    <a:pt x="0" y="977430"/>
                  </a:cubicBezTo>
                  <a:lnTo>
                    <a:pt x="0" y="95607"/>
                  </a:lnTo>
                  <a:cubicBezTo>
                    <a:pt x="0" y="42805"/>
                    <a:pt x="42805" y="0"/>
                    <a:pt x="95607" y="0"/>
                  </a:cubicBezTo>
                  <a:close/>
                </a:path>
              </a:pathLst>
            </a:custGeom>
            <a:solidFill>
              <a:srgbClr val="EAEAEA"/>
            </a:solidFill>
          </p:spPr>
        </p:sp>
        <p:sp>
          <p:nvSpPr>
            <p:cNvPr name="TextBox 11" id="11"/>
            <p:cNvSpPr txBox="true"/>
            <p:nvPr/>
          </p:nvSpPr>
          <p:spPr>
            <a:xfrm>
              <a:off x="0" y="-47625"/>
              <a:ext cx="1087679" cy="1120662"/>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9111401" y="3772166"/>
            <a:ext cx="4452245" cy="4035263"/>
            <a:chOff x="0" y="0"/>
            <a:chExt cx="1172608" cy="1062785"/>
          </a:xfrm>
        </p:grpSpPr>
        <p:sp>
          <p:nvSpPr>
            <p:cNvPr name="Freeform 13" id="13"/>
            <p:cNvSpPr/>
            <p:nvPr/>
          </p:nvSpPr>
          <p:spPr>
            <a:xfrm flipH="false" flipV="false" rot="0">
              <a:off x="0" y="0"/>
              <a:ext cx="1172608" cy="1062785"/>
            </a:xfrm>
            <a:custGeom>
              <a:avLst/>
              <a:gdLst/>
              <a:ahLst/>
              <a:cxnLst/>
              <a:rect r="r" b="b" t="t" l="l"/>
              <a:pathLst>
                <a:path h="1062785" w="1172608">
                  <a:moveTo>
                    <a:pt x="88683" y="0"/>
                  </a:moveTo>
                  <a:lnTo>
                    <a:pt x="1083925" y="0"/>
                  </a:lnTo>
                  <a:cubicBezTo>
                    <a:pt x="1132903" y="0"/>
                    <a:pt x="1172608" y="39705"/>
                    <a:pt x="1172608" y="88683"/>
                  </a:cubicBezTo>
                  <a:lnTo>
                    <a:pt x="1172608" y="974103"/>
                  </a:lnTo>
                  <a:cubicBezTo>
                    <a:pt x="1172608" y="1023081"/>
                    <a:pt x="1132903" y="1062785"/>
                    <a:pt x="1083925" y="1062785"/>
                  </a:cubicBezTo>
                  <a:lnTo>
                    <a:pt x="88683" y="1062785"/>
                  </a:lnTo>
                  <a:cubicBezTo>
                    <a:pt x="39705" y="1062785"/>
                    <a:pt x="0" y="1023081"/>
                    <a:pt x="0" y="974103"/>
                  </a:cubicBezTo>
                  <a:lnTo>
                    <a:pt x="0" y="88683"/>
                  </a:lnTo>
                  <a:cubicBezTo>
                    <a:pt x="0" y="39705"/>
                    <a:pt x="39705" y="0"/>
                    <a:pt x="88683" y="0"/>
                  </a:cubicBezTo>
                  <a:close/>
                </a:path>
              </a:pathLst>
            </a:custGeom>
            <a:solidFill>
              <a:srgbClr val="EAEAEA"/>
            </a:solidFill>
          </p:spPr>
        </p:sp>
        <p:sp>
          <p:nvSpPr>
            <p:cNvPr name="TextBox 14" id="14"/>
            <p:cNvSpPr txBox="true"/>
            <p:nvPr/>
          </p:nvSpPr>
          <p:spPr>
            <a:xfrm>
              <a:off x="0" y="-47625"/>
              <a:ext cx="1172608" cy="111041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1913492" y="2670070"/>
            <a:ext cx="734373" cy="715679"/>
          </a:xfrm>
          <a:custGeom>
            <a:avLst/>
            <a:gdLst/>
            <a:ahLst/>
            <a:cxnLst/>
            <a:rect r="r" b="b" t="t" l="l"/>
            <a:pathLst>
              <a:path h="715679" w="734373">
                <a:moveTo>
                  <a:pt x="0" y="0"/>
                </a:moveTo>
                <a:lnTo>
                  <a:pt x="734373" y="0"/>
                </a:lnTo>
                <a:lnTo>
                  <a:pt x="734373" y="715680"/>
                </a:lnTo>
                <a:lnTo>
                  <a:pt x="0" y="7156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6128626" y="2718746"/>
            <a:ext cx="819298" cy="819298"/>
          </a:xfrm>
          <a:custGeom>
            <a:avLst/>
            <a:gdLst/>
            <a:ahLst/>
            <a:cxnLst/>
            <a:rect r="r" b="b" t="t" l="l"/>
            <a:pathLst>
              <a:path h="819298" w="819298">
                <a:moveTo>
                  <a:pt x="0" y="0"/>
                </a:moveTo>
                <a:lnTo>
                  <a:pt x="819298" y="0"/>
                </a:lnTo>
                <a:lnTo>
                  <a:pt x="819298" y="819298"/>
                </a:lnTo>
                <a:lnTo>
                  <a:pt x="0" y="81929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10846658" y="2810397"/>
            <a:ext cx="852378" cy="838527"/>
          </a:xfrm>
          <a:custGeom>
            <a:avLst/>
            <a:gdLst/>
            <a:ahLst/>
            <a:cxnLst/>
            <a:rect r="r" b="b" t="t" l="l"/>
            <a:pathLst>
              <a:path h="838527" w="852378">
                <a:moveTo>
                  <a:pt x="0" y="0"/>
                </a:moveTo>
                <a:lnTo>
                  <a:pt x="852378" y="0"/>
                </a:lnTo>
                <a:lnTo>
                  <a:pt x="852378" y="838528"/>
                </a:lnTo>
                <a:lnTo>
                  <a:pt x="0" y="83852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8" id="18"/>
          <p:cNvSpPr txBox="true"/>
          <p:nvPr/>
        </p:nvSpPr>
        <p:spPr>
          <a:xfrm rot="0">
            <a:off x="714683" y="611214"/>
            <a:ext cx="6403337" cy="863602"/>
          </a:xfrm>
          <a:prstGeom prst="rect">
            <a:avLst/>
          </a:prstGeom>
        </p:spPr>
        <p:txBody>
          <a:bodyPr anchor="t" rtlCol="false" tIns="0" lIns="0" bIns="0" rIns="0">
            <a:spAutoFit/>
          </a:bodyPr>
          <a:lstStyle/>
          <a:p>
            <a:pPr algn="ctr">
              <a:lnSpc>
                <a:spcPts val="6999"/>
              </a:lnSpc>
              <a:spcBef>
                <a:spcPct val="0"/>
              </a:spcBef>
            </a:pPr>
            <a:r>
              <a:rPr lang="en-US" sz="4999">
                <a:solidFill>
                  <a:srgbClr val="FFFFFF"/>
                </a:solidFill>
                <a:latin typeface="Archivo Black"/>
                <a:ea typeface="Archivo Black"/>
                <a:cs typeface="Archivo Black"/>
                <a:sym typeface="Archivo Black"/>
              </a:rPr>
              <a:t>Étude Marketing  </a:t>
            </a:r>
          </a:p>
        </p:txBody>
      </p:sp>
      <p:sp>
        <p:nvSpPr>
          <p:cNvPr name="TextBox 19" id="19"/>
          <p:cNvSpPr txBox="true"/>
          <p:nvPr/>
        </p:nvSpPr>
        <p:spPr>
          <a:xfrm rot="0">
            <a:off x="762308" y="4177148"/>
            <a:ext cx="3223423" cy="448211"/>
          </a:xfrm>
          <a:prstGeom prst="rect">
            <a:avLst/>
          </a:prstGeom>
        </p:spPr>
        <p:txBody>
          <a:bodyPr anchor="t" rtlCol="false" tIns="0" lIns="0" bIns="0" rIns="0">
            <a:spAutoFit/>
          </a:bodyPr>
          <a:lstStyle/>
          <a:p>
            <a:pPr algn="ctr">
              <a:lnSpc>
                <a:spcPts val="3645"/>
              </a:lnSpc>
              <a:spcBef>
                <a:spcPct val="0"/>
              </a:spcBef>
            </a:pPr>
            <a:r>
              <a:rPr lang="en-US" b="true" sz="2603">
                <a:solidFill>
                  <a:srgbClr val="000000"/>
                </a:solidFill>
                <a:latin typeface="Lato Heavy"/>
                <a:ea typeface="Lato Heavy"/>
                <a:cs typeface="Lato Heavy"/>
                <a:sym typeface="Lato Heavy"/>
              </a:rPr>
              <a:t>PUBLIC CIBLE</a:t>
            </a:r>
          </a:p>
        </p:txBody>
      </p:sp>
      <p:sp>
        <p:nvSpPr>
          <p:cNvPr name="TextBox 20" id="20"/>
          <p:cNvSpPr txBox="true"/>
          <p:nvPr/>
        </p:nvSpPr>
        <p:spPr>
          <a:xfrm rot="0">
            <a:off x="4573687" y="4079417"/>
            <a:ext cx="3929176" cy="905715"/>
          </a:xfrm>
          <a:prstGeom prst="rect">
            <a:avLst/>
          </a:prstGeom>
        </p:spPr>
        <p:txBody>
          <a:bodyPr anchor="t" rtlCol="false" tIns="0" lIns="0" bIns="0" rIns="0">
            <a:spAutoFit/>
          </a:bodyPr>
          <a:lstStyle/>
          <a:p>
            <a:pPr algn="ctr">
              <a:lnSpc>
                <a:spcPts val="3628"/>
              </a:lnSpc>
              <a:spcBef>
                <a:spcPct val="0"/>
              </a:spcBef>
            </a:pPr>
            <a:r>
              <a:rPr lang="en-US" b="true" sz="2591">
                <a:solidFill>
                  <a:srgbClr val="000000"/>
                </a:solidFill>
                <a:latin typeface="Lato Heavy"/>
                <a:ea typeface="Lato Heavy"/>
                <a:cs typeface="Lato Heavy"/>
                <a:sym typeface="Lato Heavy"/>
              </a:rPr>
              <a:t>PROPOSITION DE VALEUR</a:t>
            </a:r>
          </a:p>
        </p:txBody>
      </p:sp>
      <p:sp>
        <p:nvSpPr>
          <p:cNvPr name="TextBox 21" id="21"/>
          <p:cNvSpPr txBox="true"/>
          <p:nvPr/>
        </p:nvSpPr>
        <p:spPr>
          <a:xfrm rot="0">
            <a:off x="9111401" y="4088942"/>
            <a:ext cx="4567665" cy="824766"/>
          </a:xfrm>
          <a:prstGeom prst="rect">
            <a:avLst/>
          </a:prstGeom>
        </p:spPr>
        <p:txBody>
          <a:bodyPr anchor="t" rtlCol="false" tIns="0" lIns="0" bIns="0" rIns="0">
            <a:spAutoFit/>
          </a:bodyPr>
          <a:lstStyle/>
          <a:p>
            <a:pPr algn="ctr">
              <a:lnSpc>
                <a:spcPts val="3365"/>
              </a:lnSpc>
              <a:spcBef>
                <a:spcPct val="0"/>
              </a:spcBef>
            </a:pPr>
            <a:r>
              <a:rPr lang="en-US" b="true" sz="2403">
                <a:solidFill>
                  <a:srgbClr val="000000"/>
                </a:solidFill>
                <a:latin typeface="Lato Heavy"/>
                <a:ea typeface="Lato Heavy"/>
                <a:cs typeface="Lato Heavy"/>
                <a:sym typeface="Lato Heavy"/>
              </a:rPr>
              <a:t> STRATÉGIE DE COMMUNICATION</a:t>
            </a:r>
          </a:p>
        </p:txBody>
      </p:sp>
      <p:sp>
        <p:nvSpPr>
          <p:cNvPr name="TextBox 22" id="22"/>
          <p:cNvSpPr txBox="true"/>
          <p:nvPr/>
        </p:nvSpPr>
        <p:spPr>
          <a:xfrm rot="0">
            <a:off x="624234" y="5003782"/>
            <a:ext cx="3508577" cy="2157180"/>
          </a:xfrm>
          <a:prstGeom prst="rect">
            <a:avLst/>
          </a:prstGeom>
        </p:spPr>
        <p:txBody>
          <a:bodyPr anchor="t" rtlCol="false" tIns="0" lIns="0" bIns="0" rIns="0">
            <a:spAutoFit/>
          </a:bodyPr>
          <a:lstStyle/>
          <a:p>
            <a:pPr algn="l" marL="447269" indent="-223635" lvl="1">
              <a:lnSpc>
                <a:spcPts val="2900"/>
              </a:lnSpc>
              <a:buFont typeface="Arial"/>
              <a:buChar char="•"/>
            </a:pPr>
            <a:r>
              <a:rPr lang="en-US" sz="2071">
                <a:solidFill>
                  <a:srgbClr val="000000"/>
                </a:solidFill>
                <a:latin typeface="Comic Sans"/>
                <a:ea typeface="Comic Sans"/>
                <a:cs typeface="Comic Sans"/>
                <a:sym typeface="Comic Sans"/>
              </a:rPr>
              <a:t>Patients utilisant la téléconsultation.</a:t>
            </a:r>
          </a:p>
          <a:p>
            <a:pPr algn="l" marL="447269" indent="-223635" lvl="1">
              <a:lnSpc>
                <a:spcPts val="2900"/>
              </a:lnSpc>
              <a:buFont typeface="Arial"/>
              <a:buChar char="•"/>
            </a:pPr>
            <a:r>
              <a:rPr lang="en-US" sz="2071">
                <a:solidFill>
                  <a:srgbClr val="000000"/>
                </a:solidFill>
                <a:latin typeface="Comic Sans"/>
                <a:ea typeface="Comic Sans"/>
                <a:cs typeface="Comic Sans"/>
                <a:sym typeface="Comic Sans"/>
              </a:rPr>
              <a:t>Pharmacies souhaitant digitaliser la gestion des ordonnances.</a:t>
            </a:r>
          </a:p>
          <a:p>
            <a:pPr algn="l">
              <a:lnSpc>
                <a:spcPts val="2900"/>
              </a:lnSpc>
              <a:spcBef>
                <a:spcPct val="0"/>
              </a:spcBef>
            </a:pPr>
          </a:p>
        </p:txBody>
      </p:sp>
      <p:sp>
        <p:nvSpPr>
          <p:cNvPr name="TextBox 23" id="23"/>
          <p:cNvSpPr txBox="true"/>
          <p:nvPr/>
        </p:nvSpPr>
        <p:spPr>
          <a:xfrm rot="0">
            <a:off x="4383304" y="5101783"/>
            <a:ext cx="4452245" cy="1795230"/>
          </a:xfrm>
          <a:prstGeom prst="rect">
            <a:avLst/>
          </a:prstGeom>
        </p:spPr>
        <p:txBody>
          <a:bodyPr anchor="t" rtlCol="false" tIns="0" lIns="0" bIns="0" rIns="0">
            <a:spAutoFit/>
          </a:bodyPr>
          <a:lstStyle/>
          <a:p>
            <a:pPr algn="l" marL="447269" indent="-223635" lvl="1">
              <a:lnSpc>
                <a:spcPts val="2900"/>
              </a:lnSpc>
              <a:spcBef>
                <a:spcPct val="0"/>
              </a:spcBef>
              <a:buFont typeface="Arial"/>
              <a:buChar char="•"/>
            </a:pPr>
            <a:r>
              <a:rPr lang="en-US" sz="2071">
                <a:solidFill>
                  <a:srgbClr val="000000"/>
                </a:solidFill>
                <a:latin typeface="Comic Sans"/>
                <a:ea typeface="Comic Sans"/>
                <a:cs typeface="Comic Sans"/>
                <a:sym typeface="Comic Sans"/>
              </a:rPr>
              <a:t>Faciliter l’obtention rapide de médicaments après une téléconsultation via la mise en relation directe avec les pharmacies les plus proches.</a:t>
            </a:r>
            <a:r>
              <a:rPr lang="en-US" sz="2071">
                <a:solidFill>
                  <a:srgbClr val="000000"/>
                </a:solidFill>
                <a:latin typeface="Comic Sans"/>
                <a:ea typeface="Comic Sans"/>
                <a:cs typeface="Comic Sans"/>
                <a:sym typeface="Comic Sans"/>
              </a:rPr>
              <a:t> </a:t>
            </a:r>
          </a:p>
        </p:txBody>
      </p:sp>
      <p:sp>
        <p:nvSpPr>
          <p:cNvPr name="TextBox 24" id="24"/>
          <p:cNvSpPr txBox="true"/>
          <p:nvPr/>
        </p:nvSpPr>
        <p:spPr>
          <a:xfrm rot="0">
            <a:off x="8978424" y="5105400"/>
            <a:ext cx="4480448" cy="2669407"/>
          </a:xfrm>
          <a:prstGeom prst="rect">
            <a:avLst/>
          </a:prstGeom>
        </p:spPr>
        <p:txBody>
          <a:bodyPr anchor="t" rtlCol="false" tIns="0" lIns="0" bIns="0" rIns="0">
            <a:spAutoFit/>
          </a:bodyPr>
          <a:lstStyle/>
          <a:p>
            <a:pPr algn="ctr" marL="418238" indent="-209119" lvl="1">
              <a:lnSpc>
                <a:spcPts val="2712"/>
              </a:lnSpc>
              <a:buFont typeface="Arial"/>
              <a:buChar char="•"/>
            </a:pPr>
            <a:r>
              <a:rPr lang="en-US" sz="1937">
                <a:solidFill>
                  <a:srgbClr val="000000"/>
                </a:solidFill>
                <a:latin typeface="Comic Sans"/>
                <a:ea typeface="Comic Sans"/>
                <a:cs typeface="Comic Sans"/>
                <a:sym typeface="Comic Sans"/>
              </a:rPr>
              <a:t>Collaborations avec plateformes de téléconsultation (Doctolib, Medadom).</a:t>
            </a:r>
          </a:p>
          <a:p>
            <a:pPr algn="ctr" marL="418238" indent="-209119" lvl="1">
              <a:lnSpc>
                <a:spcPts val="2712"/>
              </a:lnSpc>
              <a:buFont typeface="Arial"/>
              <a:buChar char="•"/>
            </a:pPr>
            <a:r>
              <a:rPr lang="en-US" sz="1937">
                <a:solidFill>
                  <a:srgbClr val="000000"/>
                </a:solidFill>
                <a:latin typeface="Comic Sans"/>
                <a:ea typeface="Comic Sans"/>
                <a:cs typeface="Comic Sans"/>
                <a:sym typeface="Comic Sans"/>
              </a:rPr>
              <a:t>Campagnes ciblées pour pharmacies et patients via les réseaux sociaux et les influenceurs de santé.</a:t>
            </a:r>
          </a:p>
          <a:p>
            <a:pPr algn="ctr">
              <a:lnSpc>
                <a:spcPts val="2254"/>
              </a:lnSpc>
            </a:pPr>
            <a:r>
              <a:rPr lang="en-US" sz="1610" b="true">
                <a:solidFill>
                  <a:srgbClr val="000000"/>
                </a:solidFill>
                <a:latin typeface="Comic Sans Bold"/>
                <a:ea typeface="Comic Sans Bold"/>
                <a:cs typeface="Comic Sans Bold"/>
                <a:sym typeface="Comic Sans Bold"/>
              </a:rPr>
              <a:t> </a:t>
            </a:r>
          </a:p>
        </p:txBody>
      </p:sp>
      <p:sp>
        <p:nvSpPr>
          <p:cNvPr name="TextBox 25" id="25"/>
          <p:cNvSpPr txBox="true"/>
          <p:nvPr/>
        </p:nvSpPr>
        <p:spPr>
          <a:xfrm rot="0">
            <a:off x="14371632" y="9588287"/>
            <a:ext cx="6815257" cy="698713"/>
          </a:xfrm>
          <a:prstGeom prst="rect">
            <a:avLst/>
          </a:prstGeom>
        </p:spPr>
        <p:txBody>
          <a:bodyPr anchor="t" rtlCol="false" tIns="0" lIns="0" bIns="0" rIns="0">
            <a:spAutoFit/>
          </a:bodyPr>
          <a:lstStyle/>
          <a:p>
            <a:pPr algn="ctr">
              <a:lnSpc>
                <a:spcPts val="5649"/>
              </a:lnSpc>
              <a:spcBef>
                <a:spcPct val="0"/>
              </a:spcBef>
            </a:pPr>
            <a:r>
              <a:rPr lang="en-US" b="true" sz="4035" spc="564">
                <a:solidFill>
                  <a:srgbClr val="191919"/>
                </a:solidFill>
                <a:latin typeface="Gotham Bold"/>
                <a:ea typeface="Gotham Bold"/>
                <a:cs typeface="Gotham Bold"/>
                <a:sym typeface="Gotham Bold"/>
              </a:rPr>
              <a:t>6</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469084" y="5381826"/>
            <a:ext cx="21308021" cy="4905174"/>
            <a:chOff x="0" y="0"/>
            <a:chExt cx="4816593" cy="1108795"/>
          </a:xfrm>
        </p:grpSpPr>
        <p:sp>
          <p:nvSpPr>
            <p:cNvPr name="Freeform 4" id="4"/>
            <p:cNvSpPr/>
            <p:nvPr/>
          </p:nvSpPr>
          <p:spPr>
            <a:xfrm flipH="false" flipV="false" rot="0">
              <a:off x="0" y="0"/>
              <a:ext cx="4816592" cy="1108795"/>
            </a:xfrm>
            <a:custGeom>
              <a:avLst/>
              <a:gdLst/>
              <a:ahLst/>
              <a:cxnLst/>
              <a:rect r="r" b="b" t="t" l="l"/>
              <a:pathLst>
                <a:path h="1108795" w="4816592">
                  <a:moveTo>
                    <a:pt x="18530" y="0"/>
                  </a:moveTo>
                  <a:lnTo>
                    <a:pt x="4798063" y="0"/>
                  </a:lnTo>
                  <a:cubicBezTo>
                    <a:pt x="4802977" y="0"/>
                    <a:pt x="4807690" y="1952"/>
                    <a:pt x="4811165" y="5427"/>
                  </a:cubicBezTo>
                  <a:cubicBezTo>
                    <a:pt x="4814640" y="8902"/>
                    <a:pt x="4816592" y="13616"/>
                    <a:pt x="4816592" y="18530"/>
                  </a:cubicBezTo>
                  <a:lnTo>
                    <a:pt x="4816592" y="1090265"/>
                  </a:lnTo>
                  <a:cubicBezTo>
                    <a:pt x="4816592" y="1100499"/>
                    <a:pt x="4808296" y="1108795"/>
                    <a:pt x="4798063" y="1108795"/>
                  </a:cubicBezTo>
                  <a:lnTo>
                    <a:pt x="18530" y="1108795"/>
                  </a:lnTo>
                  <a:cubicBezTo>
                    <a:pt x="13616" y="1108795"/>
                    <a:pt x="8902" y="1106843"/>
                    <a:pt x="5427" y="1103368"/>
                  </a:cubicBezTo>
                  <a:cubicBezTo>
                    <a:pt x="1952" y="1099893"/>
                    <a:pt x="0" y="1095179"/>
                    <a:pt x="0" y="1090265"/>
                  </a:cubicBezTo>
                  <a:lnTo>
                    <a:pt x="0" y="18530"/>
                  </a:lnTo>
                  <a:cubicBezTo>
                    <a:pt x="0" y="13616"/>
                    <a:pt x="1952" y="8902"/>
                    <a:pt x="5427" y="5427"/>
                  </a:cubicBezTo>
                  <a:cubicBezTo>
                    <a:pt x="8902" y="1952"/>
                    <a:pt x="13616" y="0"/>
                    <a:pt x="18530" y="0"/>
                  </a:cubicBezTo>
                  <a:close/>
                </a:path>
              </a:pathLst>
            </a:custGeom>
            <a:gradFill rotWithShape="true">
              <a:gsLst>
                <a:gs pos="0">
                  <a:srgbClr val="185B33">
                    <a:alpha val="100000"/>
                  </a:srgbClr>
                </a:gs>
                <a:gs pos="100000">
                  <a:srgbClr val="97CD9F">
                    <a:alpha val="100000"/>
                  </a:srgbClr>
                </a:gs>
              </a:gsLst>
              <a:lin ang="0"/>
            </a:gradFill>
          </p:spPr>
        </p:sp>
        <p:sp>
          <p:nvSpPr>
            <p:cNvPr name="TextBox 5" id="5"/>
            <p:cNvSpPr txBox="true"/>
            <p:nvPr/>
          </p:nvSpPr>
          <p:spPr>
            <a:xfrm>
              <a:off x="0" y="-47625"/>
              <a:ext cx="4816593" cy="115642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0726155" y="6045138"/>
            <a:ext cx="2951044" cy="4114800"/>
          </a:xfrm>
          <a:custGeom>
            <a:avLst/>
            <a:gdLst/>
            <a:ahLst/>
            <a:cxnLst/>
            <a:rect r="r" b="b" t="t" l="l"/>
            <a:pathLst>
              <a:path h="4114800" w="2951044">
                <a:moveTo>
                  <a:pt x="0" y="0"/>
                </a:moveTo>
                <a:lnTo>
                  <a:pt x="2951043" y="0"/>
                </a:lnTo>
                <a:lnTo>
                  <a:pt x="2951043"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439979" y="326478"/>
            <a:ext cx="2937359" cy="3399935"/>
          </a:xfrm>
          <a:custGeom>
            <a:avLst/>
            <a:gdLst/>
            <a:ahLst/>
            <a:cxnLst/>
            <a:rect r="r" b="b" t="t" l="l"/>
            <a:pathLst>
              <a:path h="3399935" w="2937359">
                <a:moveTo>
                  <a:pt x="0" y="0"/>
                </a:moveTo>
                <a:lnTo>
                  <a:pt x="2937358" y="0"/>
                </a:lnTo>
                <a:lnTo>
                  <a:pt x="2937358" y="3399935"/>
                </a:lnTo>
                <a:lnTo>
                  <a:pt x="0" y="33999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1202097" y="6739325"/>
            <a:ext cx="3086100" cy="308610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6A881"/>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7204126" y="3489557"/>
            <a:ext cx="10994424" cy="1099442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56A881">
                  <a:alpha val="11765"/>
                </a:srgbClr>
              </a:solidFill>
              <a:prstDash val="solid"/>
              <a:miter/>
            </a:ln>
          </p:spPr>
        </p:sp>
        <p:sp>
          <p:nvSpPr>
            <p:cNvPr name="TextBox 13" id="13"/>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602349" y="3202117"/>
            <a:ext cx="4762076" cy="4632296"/>
            <a:chOff x="0" y="0"/>
            <a:chExt cx="1076448" cy="1047112"/>
          </a:xfrm>
        </p:grpSpPr>
        <p:sp>
          <p:nvSpPr>
            <p:cNvPr name="Freeform 15" id="15"/>
            <p:cNvSpPr/>
            <p:nvPr/>
          </p:nvSpPr>
          <p:spPr>
            <a:xfrm flipH="false" flipV="false" rot="0">
              <a:off x="0" y="0"/>
              <a:ext cx="1076448" cy="1047112"/>
            </a:xfrm>
            <a:custGeom>
              <a:avLst/>
              <a:gdLst/>
              <a:ahLst/>
              <a:cxnLst/>
              <a:rect r="r" b="b" t="t" l="l"/>
              <a:pathLst>
                <a:path h="1047112" w="1076448">
                  <a:moveTo>
                    <a:pt x="82913" y="0"/>
                  </a:moveTo>
                  <a:lnTo>
                    <a:pt x="993535" y="0"/>
                  </a:lnTo>
                  <a:cubicBezTo>
                    <a:pt x="1015525" y="0"/>
                    <a:pt x="1036614" y="8735"/>
                    <a:pt x="1052164" y="24285"/>
                  </a:cubicBezTo>
                  <a:cubicBezTo>
                    <a:pt x="1067713" y="39834"/>
                    <a:pt x="1076448" y="60923"/>
                    <a:pt x="1076448" y="82913"/>
                  </a:cubicBezTo>
                  <a:lnTo>
                    <a:pt x="1076448" y="964199"/>
                  </a:lnTo>
                  <a:cubicBezTo>
                    <a:pt x="1076448" y="986189"/>
                    <a:pt x="1067713" y="1007278"/>
                    <a:pt x="1052164" y="1022827"/>
                  </a:cubicBezTo>
                  <a:cubicBezTo>
                    <a:pt x="1036614" y="1038376"/>
                    <a:pt x="1015525" y="1047112"/>
                    <a:pt x="993535" y="1047112"/>
                  </a:cubicBezTo>
                  <a:lnTo>
                    <a:pt x="82913" y="1047112"/>
                  </a:lnTo>
                  <a:cubicBezTo>
                    <a:pt x="37121" y="1047112"/>
                    <a:pt x="0" y="1009990"/>
                    <a:pt x="0" y="964199"/>
                  </a:cubicBezTo>
                  <a:lnTo>
                    <a:pt x="0" y="82913"/>
                  </a:lnTo>
                  <a:cubicBezTo>
                    <a:pt x="0" y="37121"/>
                    <a:pt x="37121" y="0"/>
                    <a:pt x="82913" y="0"/>
                  </a:cubicBezTo>
                  <a:close/>
                </a:path>
              </a:pathLst>
            </a:custGeom>
            <a:solidFill>
              <a:srgbClr val="EAEAEA"/>
            </a:solidFill>
          </p:spPr>
        </p:sp>
        <p:sp>
          <p:nvSpPr>
            <p:cNvPr name="TextBox 16" id="16"/>
            <p:cNvSpPr txBox="true"/>
            <p:nvPr/>
          </p:nvSpPr>
          <p:spPr>
            <a:xfrm>
              <a:off x="0" y="-47625"/>
              <a:ext cx="1076448" cy="1094737"/>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6819249" y="3202117"/>
            <a:ext cx="4649502" cy="4632296"/>
            <a:chOff x="0" y="0"/>
            <a:chExt cx="1051001" cy="1047112"/>
          </a:xfrm>
        </p:grpSpPr>
        <p:sp>
          <p:nvSpPr>
            <p:cNvPr name="Freeform 18" id="18"/>
            <p:cNvSpPr/>
            <p:nvPr/>
          </p:nvSpPr>
          <p:spPr>
            <a:xfrm flipH="false" flipV="false" rot="0">
              <a:off x="0" y="0"/>
              <a:ext cx="1051001" cy="1047112"/>
            </a:xfrm>
            <a:custGeom>
              <a:avLst/>
              <a:gdLst/>
              <a:ahLst/>
              <a:cxnLst/>
              <a:rect r="r" b="b" t="t" l="l"/>
              <a:pathLst>
                <a:path h="1047112" w="1051001">
                  <a:moveTo>
                    <a:pt x="84920" y="0"/>
                  </a:moveTo>
                  <a:lnTo>
                    <a:pt x="966081" y="0"/>
                  </a:lnTo>
                  <a:cubicBezTo>
                    <a:pt x="1012981" y="0"/>
                    <a:pt x="1051001" y="38020"/>
                    <a:pt x="1051001" y="84920"/>
                  </a:cubicBezTo>
                  <a:lnTo>
                    <a:pt x="1051001" y="962191"/>
                  </a:lnTo>
                  <a:cubicBezTo>
                    <a:pt x="1051001" y="984714"/>
                    <a:pt x="1042054" y="1006314"/>
                    <a:pt x="1026129" y="1022239"/>
                  </a:cubicBezTo>
                  <a:cubicBezTo>
                    <a:pt x="1010203" y="1038165"/>
                    <a:pt x="988603" y="1047112"/>
                    <a:pt x="966081" y="1047112"/>
                  </a:cubicBezTo>
                  <a:lnTo>
                    <a:pt x="84920" y="1047112"/>
                  </a:lnTo>
                  <a:cubicBezTo>
                    <a:pt x="38020" y="1047112"/>
                    <a:pt x="0" y="1009092"/>
                    <a:pt x="0" y="962191"/>
                  </a:cubicBezTo>
                  <a:lnTo>
                    <a:pt x="0" y="84920"/>
                  </a:lnTo>
                  <a:cubicBezTo>
                    <a:pt x="0" y="38020"/>
                    <a:pt x="38020" y="0"/>
                    <a:pt x="84920" y="0"/>
                  </a:cubicBezTo>
                  <a:close/>
                </a:path>
              </a:pathLst>
            </a:custGeom>
            <a:solidFill>
              <a:srgbClr val="EAEAEA"/>
            </a:solidFill>
          </p:spPr>
        </p:sp>
        <p:sp>
          <p:nvSpPr>
            <p:cNvPr name="TextBox 19" id="19"/>
            <p:cNvSpPr txBox="true"/>
            <p:nvPr/>
          </p:nvSpPr>
          <p:spPr>
            <a:xfrm>
              <a:off x="0" y="-47625"/>
              <a:ext cx="1051001" cy="1094737"/>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2436326" y="3202117"/>
            <a:ext cx="5381037" cy="4632296"/>
            <a:chOff x="0" y="0"/>
            <a:chExt cx="1216362" cy="1047112"/>
          </a:xfrm>
        </p:grpSpPr>
        <p:sp>
          <p:nvSpPr>
            <p:cNvPr name="Freeform 21" id="21"/>
            <p:cNvSpPr/>
            <p:nvPr/>
          </p:nvSpPr>
          <p:spPr>
            <a:xfrm flipH="false" flipV="false" rot="0">
              <a:off x="0" y="0"/>
              <a:ext cx="1216362" cy="1047112"/>
            </a:xfrm>
            <a:custGeom>
              <a:avLst/>
              <a:gdLst/>
              <a:ahLst/>
              <a:cxnLst/>
              <a:rect r="r" b="b" t="t" l="l"/>
              <a:pathLst>
                <a:path h="1047112" w="1216362">
                  <a:moveTo>
                    <a:pt x="73376" y="0"/>
                  </a:moveTo>
                  <a:lnTo>
                    <a:pt x="1142986" y="0"/>
                  </a:lnTo>
                  <a:cubicBezTo>
                    <a:pt x="1162446" y="0"/>
                    <a:pt x="1181110" y="7731"/>
                    <a:pt x="1194871" y="21491"/>
                  </a:cubicBezTo>
                  <a:cubicBezTo>
                    <a:pt x="1208631" y="35252"/>
                    <a:pt x="1216362" y="53915"/>
                    <a:pt x="1216362" y="73376"/>
                  </a:cubicBezTo>
                  <a:lnTo>
                    <a:pt x="1216362" y="973736"/>
                  </a:lnTo>
                  <a:cubicBezTo>
                    <a:pt x="1216362" y="1014260"/>
                    <a:pt x="1183510" y="1047112"/>
                    <a:pt x="1142986" y="1047112"/>
                  </a:cubicBezTo>
                  <a:lnTo>
                    <a:pt x="73376" y="1047112"/>
                  </a:lnTo>
                  <a:cubicBezTo>
                    <a:pt x="32851" y="1047112"/>
                    <a:pt x="0" y="1014260"/>
                    <a:pt x="0" y="973736"/>
                  </a:cubicBezTo>
                  <a:lnTo>
                    <a:pt x="0" y="73376"/>
                  </a:lnTo>
                  <a:cubicBezTo>
                    <a:pt x="0" y="32851"/>
                    <a:pt x="32851" y="0"/>
                    <a:pt x="73376" y="0"/>
                  </a:cubicBezTo>
                  <a:close/>
                </a:path>
              </a:pathLst>
            </a:custGeom>
            <a:solidFill>
              <a:srgbClr val="EAEAEA"/>
            </a:solidFill>
          </p:spPr>
        </p:sp>
        <p:sp>
          <p:nvSpPr>
            <p:cNvPr name="TextBox 22" id="22"/>
            <p:cNvSpPr txBox="true"/>
            <p:nvPr/>
          </p:nvSpPr>
          <p:spPr>
            <a:xfrm>
              <a:off x="0" y="-47625"/>
              <a:ext cx="1216362" cy="1094737"/>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6819249" y="4529320"/>
            <a:ext cx="4649502" cy="2034749"/>
          </a:xfrm>
          <a:prstGeom prst="rect">
            <a:avLst/>
          </a:prstGeom>
        </p:spPr>
        <p:txBody>
          <a:bodyPr anchor="t" rtlCol="false" tIns="0" lIns="0" bIns="0" rIns="0">
            <a:spAutoFit/>
          </a:bodyPr>
          <a:lstStyle/>
          <a:p>
            <a:pPr algn="l" marL="572662" indent="-286331" lvl="1">
              <a:lnSpc>
                <a:spcPts val="4111"/>
              </a:lnSpc>
              <a:buFont typeface="Arial"/>
              <a:buChar char="•"/>
            </a:pPr>
            <a:r>
              <a:rPr lang="en-US" sz="2652">
                <a:solidFill>
                  <a:srgbClr val="000000"/>
                </a:solidFill>
                <a:latin typeface="Comic Sans"/>
                <a:ea typeface="Comic Sans"/>
                <a:cs typeface="Comic Sans"/>
                <a:sym typeface="Comic Sans"/>
              </a:rPr>
              <a:t>Infrastructure Cloud </a:t>
            </a:r>
          </a:p>
          <a:p>
            <a:pPr algn="l" marL="572662" indent="-286331" lvl="1">
              <a:lnSpc>
                <a:spcPts val="4111"/>
              </a:lnSpc>
              <a:buFont typeface="Arial"/>
              <a:buChar char="•"/>
            </a:pPr>
            <a:r>
              <a:rPr lang="en-US" sz="2652">
                <a:solidFill>
                  <a:srgbClr val="000000"/>
                </a:solidFill>
                <a:latin typeface="Comic Sans"/>
                <a:ea typeface="Comic Sans"/>
                <a:cs typeface="Comic Sans"/>
                <a:sym typeface="Comic Sans"/>
              </a:rPr>
              <a:t>Ordinateurs</a:t>
            </a:r>
          </a:p>
          <a:p>
            <a:pPr algn="l" marL="572662" indent="-286331" lvl="1">
              <a:lnSpc>
                <a:spcPts val="4111"/>
              </a:lnSpc>
              <a:buFont typeface="Arial"/>
              <a:buChar char="•"/>
            </a:pPr>
            <a:r>
              <a:rPr lang="en-US" sz="2652">
                <a:solidFill>
                  <a:srgbClr val="000000"/>
                </a:solidFill>
                <a:latin typeface="Comic Sans"/>
                <a:ea typeface="Comic Sans"/>
                <a:cs typeface="Comic Sans"/>
                <a:sym typeface="Comic Sans"/>
              </a:rPr>
              <a:t>Périphérique </a:t>
            </a:r>
          </a:p>
          <a:p>
            <a:pPr algn="l" marL="572662" indent="-286331" lvl="1">
              <a:lnSpc>
                <a:spcPts val="4111"/>
              </a:lnSpc>
              <a:buFont typeface="Arial"/>
              <a:buChar char="•"/>
            </a:pPr>
            <a:r>
              <a:rPr lang="en-US" sz="2652">
                <a:solidFill>
                  <a:srgbClr val="000000"/>
                </a:solidFill>
                <a:latin typeface="Comic Sans"/>
                <a:ea typeface="Comic Sans"/>
                <a:cs typeface="Comic Sans"/>
                <a:sym typeface="Comic Sans"/>
              </a:rPr>
              <a:t>Bureau</a:t>
            </a:r>
            <a:r>
              <a:rPr lang="en-US" sz="2652">
                <a:solidFill>
                  <a:srgbClr val="000000"/>
                </a:solidFill>
                <a:latin typeface="Comic Sans"/>
                <a:ea typeface="Comic Sans"/>
                <a:cs typeface="Comic Sans"/>
                <a:sym typeface="Comic Sans"/>
              </a:rPr>
              <a:t> </a:t>
            </a:r>
          </a:p>
        </p:txBody>
      </p:sp>
      <p:sp>
        <p:nvSpPr>
          <p:cNvPr name="TextBox 24" id="24"/>
          <p:cNvSpPr txBox="true"/>
          <p:nvPr/>
        </p:nvSpPr>
        <p:spPr>
          <a:xfrm rot="0">
            <a:off x="5364426" y="1097092"/>
            <a:ext cx="8312773" cy="929353"/>
          </a:xfrm>
          <a:prstGeom prst="rect">
            <a:avLst/>
          </a:prstGeom>
        </p:spPr>
        <p:txBody>
          <a:bodyPr anchor="t" rtlCol="false" tIns="0" lIns="0" bIns="0" rIns="0">
            <a:spAutoFit/>
          </a:bodyPr>
          <a:lstStyle/>
          <a:p>
            <a:pPr algn="ctr">
              <a:lnSpc>
                <a:spcPts val="7575"/>
              </a:lnSpc>
              <a:spcBef>
                <a:spcPct val="0"/>
              </a:spcBef>
            </a:pPr>
            <a:r>
              <a:rPr lang="en-US" sz="5411">
                <a:solidFill>
                  <a:srgbClr val="AECBB0"/>
                </a:solidFill>
                <a:latin typeface="League Spartan"/>
                <a:ea typeface="League Spartan"/>
                <a:cs typeface="League Spartan"/>
                <a:sym typeface="League Spartan"/>
              </a:rPr>
              <a:t>ÉTUDE TECHNIQUE  </a:t>
            </a:r>
            <a:r>
              <a:rPr lang="en-US" sz="5411">
                <a:solidFill>
                  <a:srgbClr val="FFFFFE"/>
                </a:solidFill>
                <a:latin typeface="League Spartan"/>
                <a:ea typeface="League Spartan"/>
                <a:cs typeface="League Spartan"/>
                <a:sym typeface="League Spartan"/>
              </a:rPr>
              <a:t> </a:t>
            </a:r>
          </a:p>
        </p:txBody>
      </p:sp>
      <p:sp>
        <p:nvSpPr>
          <p:cNvPr name="TextBox 25" id="25"/>
          <p:cNvSpPr txBox="true"/>
          <p:nvPr/>
        </p:nvSpPr>
        <p:spPr>
          <a:xfrm rot="0">
            <a:off x="1057001" y="3432407"/>
            <a:ext cx="3852773" cy="514144"/>
          </a:xfrm>
          <a:prstGeom prst="rect">
            <a:avLst/>
          </a:prstGeom>
        </p:spPr>
        <p:txBody>
          <a:bodyPr anchor="t" rtlCol="false" tIns="0" lIns="0" bIns="0" rIns="0">
            <a:spAutoFit/>
          </a:bodyPr>
          <a:lstStyle/>
          <a:p>
            <a:pPr algn="ctr">
              <a:lnSpc>
                <a:spcPts val="4211"/>
              </a:lnSpc>
              <a:spcBef>
                <a:spcPct val="0"/>
              </a:spcBef>
            </a:pPr>
            <a:r>
              <a:rPr lang="en-US" sz="3008">
                <a:solidFill>
                  <a:srgbClr val="1C6921"/>
                </a:solidFill>
                <a:latin typeface="League Spartan"/>
                <a:ea typeface="League Spartan"/>
                <a:cs typeface="League Spartan"/>
                <a:sym typeface="League Spartan"/>
              </a:rPr>
              <a:t>LOCAL</a:t>
            </a:r>
          </a:p>
        </p:txBody>
      </p:sp>
      <p:sp>
        <p:nvSpPr>
          <p:cNvPr name="TextBox 26" id="26"/>
          <p:cNvSpPr txBox="true"/>
          <p:nvPr/>
        </p:nvSpPr>
        <p:spPr>
          <a:xfrm rot="0">
            <a:off x="7054456" y="3422882"/>
            <a:ext cx="4286164" cy="523875"/>
          </a:xfrm>
          <a:prstGeom prst="rect">
            <a:avLst/>
          </a:prstGeom>
        </p:spPr>
        <p:txBody>
          <a:bodyPr anchor="t" rtlCol="false" tIns="0" lIns="0" bIns="0" rIns="0">
            <a:spAutoFit/>
          </a:bodyPr>
          <a:lstStyle/>
          <a:p>
            <a:pPr algn="ctr">
              <a:lnSpc>
                <a:spcPts val="4200"/>
              </a:lnSpc>
              <a:spcBef>
                <a:spcPct val="0"/>
              </a:spcBef>
            </a:pPr>
            <a:r>
              <a:rPr lang="en-US" sz="3000">
                <a:solidFill>
                  <a:srgbClr val="1C6921"/>
                </a:solidFill>
                <a:latin typeface="League Spartan"/>
                <a:ea typeface="League Spartan"/>
                <a:cs typeface="League Spartan"/>
                <a:sym typeface="League Spartan"/>
              </a:rPr>
              <a:t>MOYENS MATÉRIELS</a:t>
            </a:r>
          </a:p>
        </p:txBody>
      </p:sp>
      <p:sp>
        <p:nvSpPr>
          <p:cNvPr name="TextBox 27" id="27"/>
          <p:cNvSpPr txBox="true"/>
          <p:nvPr/>
        </p:nvSpPr>
        <p:spPr>
          <a:xfrm rot="0">
            <a:off x="12869520" y="3458443"/>
            <a:ext cx="4489532" cy="488315"/>
          </a:xfrm>
          <a:prstGeom prst="rect">
            <a:avLst/>
          </a:prstGeom>
        </p:spPr>
        <p:txBody>
          <a:bodyPr anchor="t" rtlCol="false" tIns="0" lIns="0" bIns="0" rIns="0">
            <a:spAutoFit/>
          </a:bodyPr>
          <a:lstStyle/>
          <a:p>
            <a:pPr algn="ctr">
              <a:lnSpc>
                <a:spcPts val="4060"/>
              </a:lnSpc>
              <a:spcBef>
                <a:spcPct val="0"/>
              </a:spcBef>
            </a:pPr>
            <a:r>
              <a:rPr lang="en-US" sz="2900">
                <a:solidFill>
                  <a:srgbClr val="1C6921"/>
                </a:solidFill>
                <a:latin typeface="League Spartan"/>
                <a:ea typeface="League Spartan"/>
                <a:cs typeface="League Spartan"/>
                <a:sym typeface="League Spartan"/>
              </a:rPr>
              <a:t>MOYENS IMMATÉRIELS</a:t>
            </a:r>
          </a:p>
        </p:txBody>
      </p:sp>
      <p:sp>
        <p:nvSpPr>
          <p:cNvPr name="TextBox 28" id="28"/>
          <p:cNvSpPr txBox="true"/>
          <p:nvPr/>
        </p:nvSpPr>
        <p:spPr>
          <a:xfrm rot="0">
            <a:off x="1260142" y="5095875"/>
            <a:ext cx="3446490" cy="949263"/>
          </a:xfrm>
          <a:prstGeom prst="rect">
            <a:avLst/>
          </a:prstGeom>
        </p:spPr>
        <p:txBody>
          <a:bodyPr anchor="t" rtlCol="false" tIns="0" lIns="0" bIns="0" rIns="0">
            <a:spAutoFit/>
          </a:bodyPr>
          <a:lstStyle/>
          <a:p>
            <a:pPr algn="ctr">
              <a:lnSpc>
                <a:spcPts val="3853"/>
              </a:lnSpc>
              <a:spcBef>
                <a:spcPct val="0"/>
              </a:spcBef>
            </a:pPr>
            <a:r>
              <a:rPr lang="en-US" sz="2752">
                <a:solidFill>
                  <a:srgbClr val="000000"/>
                </a:solidFill>
                <a:latin typeface="Comic Sans"/>
                <a:ea typeface="Comic Sans"/>
                <a:cs typeface="Comic Sans"/>
                <a:sym typeface="Comic Sans"/>
              </a:rPr>
              <a:t>Local au tarif de 24000 euro</a:t>
            </a:r>
            <a:r>
              <a:rPr lang="en-US" sz="2752">
                <a:solidFill>
                  <a:srgbClr val="000000"/>
                </a:solidFill>
                <a:latin typeface="Comic Sans"/>
                <a:ea typeface="Comic Sans"/>
                <a:cs typeface="Comic Sans"/>
                <a:sym typeface="Comic Sans"/>
              </a:rPr>
              <a:t> par an</a:t>
            </a:r>
          </a:p>
        </p:txBody>
      </p:sp>
      <p:sp>
        <p:nvSpPr>
          <p:cNvPr name="TextBox 29" id="29"/>
          <p:cNvSpPr txBox="true"/>
          <p:nvPr/>
        </p:nvSpPr>
        <p:spPr>
          <a:xfrm rot="0">
            <a:off x="12436326" y="4183022"/>
            <a:ext cx="5406153" cy="2575236"/>
          </a:xfrm>
          <a:prstGeom prst="rect">
            <a:avLst/>
          </a:prstGeom>
        </p:spPr>
        <p:txBody>
          <a:bodyPr anchor="t" rtlCol="false" tIns="0" lIns="0" bIns="0" rIns="0">
            <a:spAutoFit/>
          </a:bodyPr>
          <a:lstStyle/>
          <a:p>
            <a:pPr algn="l" marL="551073" indent="-275536" lvl="1">
              <a:lnSpc>
                <a:spcPts val="4160"/>
              </a:lnSpc>
              <a:buFont typeface="Arial"/>
              <a:buChar char="•"/>
            </a:pPr>
            <a:r>
              <a:rPr lang="en-US" sz="2552">
                <a:solidFill>
                  <a:srgbClr val="000000"/>
                </a:solidFill>
                <a:latin typeface="Comic Sans"/>
                <a:ea typeface="Comic Sans"/>
                <a:cs typeface="Comic Sans"/>
                <a:sym typeface="Comic Sans"/>
              </a:rPr>
              <a:t>Plateforme Numérique Fiable </a:t>
            </a:r>
          </a:p>
          <a:p>
            <a:pPr algn="l" marL="551073" indent="-275536" lvl="1">
              <a:lnSpc>
                <a:spcPts val="4160"/>
              </a:lnSpc>
              <a:buFont typeface="Arial"/>
              <a:buChar char="•"/>
            </a:pPr>
            <a:r>
              <a:rPr lang="en-US" sz="2552">
                <a:solidFill>
                  <a:srgbClr val="000000"/>
                </a:solidFill>
                <a:latin typeface="Comic Sans"/>
                <a:ea typeface="Comic Sans"/>
                <a:cs typeface="Comic Sans"/>
                <a:sym typeface="Comic Sans"/>
              </a:rPr>
              <a:t>Expertise en Expérience Utilisateur et Relation Client</a:t>
            </a:r>
          </a:p>
          <a:p>
            <a:pPr algn="l" marL="551073" indent="-275536" lvl="1">
              <a:lnSpc>
                <a:spcPts val="4160"/>
              </a:lnSpc>
              <a:buFont typeface="Arial"/>
              <a:buChar char="•"/>
            </a:pPr>
            <a:r>
              <a:rPr lang="en-US" sz="2552">
                <a:solidFill>
                  <a:srgbClr val="000000"/>
                </a:solidFill>
                <a:latin typeface="Comic Sans"/>
                <a:ea typeface="Comic Sans"/>
                <a:cs typeface="Comic Sans"/>
                <a:sym typeface="Comic Sans"/>
              </a:rPr>
              <a:t>Sécurité des Données </a:t>
            </a:r>
          </a:p>
          <a:p>
            <a:pPr algn="l" marL="551073" indent="-275536" lvl="1">
              <a:lnSpc>
                <a:spcPts val="4160"/>
              </a:lnSpc>
              <a:buFont typeface="Arial"/>
              <a:buChar char="•"/>
            </a:pPr>
            <a:r>
              <a:rPr lang="en-US" sz="2552">
                <a:solidFill>
                  <a:srgbClr val="000000"/>
                </a:solidFill>
                <a:latin typeface="Comic Sans"/>
                <a:ea typeface="Comic Sans"/>
                <a:cs typeface="Comic Sans"/>
                <a:sym typeface="Comic Sans"/>
              </a:rPr>
              <a:t>Administration et Financement</a:t>
            </a:r>
          </a:p>
        </p:txBody>
      </p:sp>
      <p:sp>
        <p:nvSpPr>
          <p:cNvPr name="Freeform 30" id="30"/>
          <p:cNvSpPr/>
          <p:nvPr/>
        </p:nvSpPr>
        <p:spPr>
          <a:xfrm flipH="false" flipV="false" rot="7865900">
            <a:off x="16322884" y="-594304"/>
            <a:ext cx="2958536" cy="2824864"/>
          </a:xfrm>
          <a:custGeom>
            <a:avLst/>
            <a:gdLst/>
            <a:ahLst/>
            <a:cxnLst/>
            <a:rect r="r" b="b" t="t" l="l"/>
            <a:pathLst>
              <a:path h="2824864" w="2958536">
                <a:moveTo>
                  <a:pt x="0" y="0"/>
                </a:moveTo>
                <a:lnTo>
                  <a:pt x="2958535" y="0"/>
                </a:lnTo>
                <a:lnTo>
                  <a:pt x="2958535" y="2824864"/>
                </a:lnTo>
                <a:lnTo>
                  <a:pt x="0" y="2824864"/>
                </a:lnTo>
                <a:lnTo>
                  <a:pt x="0" y="0"/>
                </a:lnTo>
                <a:close/>
              </a:path>
            </a:pathLst>
          </a:custGeom>
          <a:blipFill>
            <a:blip r:embed="rId7">
              <a:alphaModFix amt="8999"/>
            </a:blip>
            <a:stretch>
              <a:fillRect l="0" t="-14190" r="0" b="-14190"/>
            </a:stretch>
          </a:blipFill>
        </p:spPr>
      </p:sp>
      <p:grpSp>
        <p:nvGrpSpPr>
          <p:cNvPr name="Group 31" id="31"/>
          <p:cNvGrpSpPr/>
          <p:nvPr/>
        </p:nvGrpSpPr>
        <p:grpSpPr>
          <a:xfrm rot="0">
            <a:off x="13422142" y="-2057400"/>
            <a:ext cx="3086100" cy="3086100"/>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6A881"/>
            </a:solidFill>
          </p:spPr>
        </p:sp>
        <p:sp>
          <p:nvSpPr>
            <p:cNvPr name="TextBox 33" id="3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34" id="34"/>
          <p:cNvSpPr txBox="true"/>
          <p:nvPr/>
        </p:nvSpPr>
        <p:spPr>
          <a:xfrm rot="0">
            <a:off x="14371632" y="9588287"/>
            <a:ext cx="6815257" cy="698713"/>
          </a:xfrm>
          <a:prstGeom prst="rect">
            <a:avLst/>
          </a:prstGeom>
        </p:spPr>
        <p:txBody>
          <a:bodyPr anchor="t" rtlCol="false" tIns="0" lIns="0" bIns="0" rIns="0">
            <a:spAutoFit/>
          </a:bodyPr>
          <a:lstStyle/>
          <a:p>
            <a:pPr algn="ctr">
              <a:lnSpc>
                <a:spcPts val="5649"/>
              </a:lnSpc>
              <a:spcBef>
                <a:spcPct val="0"/>
              </a:spcBef>
            </a:pPr>
            <a:r>
              <a:rPr lang="en-US" b="true" sz="4035" spc="564">
                <a:solidFill>
                  <a:srgbClr val="191919"/>
                </a:solidFill>
                <a:latin typeface="Gotham Bold"/>
                <a:ea typeface="Gotham Bold"/>
                <a:cs typeface="Gotham Bold"/>
                <a:sym typeface="Gotham Bold"/>
              </a:rPr>
              <a:t>7</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TextBox 3" id="3"/>
          <p:cNvSpPr txBox="true"/>
          <p:nvPr/>
        </p:nvSpPr>
        <p:spPr>
          <a:xfrm rot="0">
            <a:off x="5432991" y="385877"/>
            <a:ext cx="8312773" cy="929353"/>
          </a:xfrm>
          <a:prstGeom prst="rect">
            <a:avLst/>
          </a:prstGeom>
        </p:spPr>
        <p:txBody>
          <a:bodyPr anchor="t" rtlCol="false" tIns="0" lIns="0" bIns="0" rIns="0">
            <a:spAutoFit/>
          </a:bodyPr>
          <a:lstStyle/>
          <a:p>
            <a:pPr algn="ctr">
              <a:lnSpc>
                <a:spcPts val="7575"/>
              </a:lnSpc>
              <a:spcBef>
                <a:spcPct val="0"/>
              </a:spcBef>
            </a:pPr>
            <a:r>
              <a:rPr lang="en-US" sz="5411">
                <a:solidFill>
                  <a:srgbClr val="AECBB0"/>
                </a:solidFill>
                <a:latin typeface="League Spartan"/>
                <a:ea typeface="League Spartan"/>
                <a:cs typeface="League Spartan"/>
                <a:sym typeface="League Spartan"/>
              </a:rPr>
              <a:t>ÉTUDE TECHNIQUE</a:t>
            </a:r>
          </a:p>
        </p:txBody>
      </p:sp>
      <p:grpSp>
        <p:nvGrpSpPr>
          <p:cNvPr name="Group 4" id="4"/>
          <p:cNvGrpSpPr/>
          <p:nvPr/>
        </p:nvGrpSpPr>
        <p:grpSpPr>
          <a:xfrm rot="0">
            <a:off x="7658124" y="2866289"/>
            <a:ext cx="2896418" cy="1453158"/>
            <a:chOff x="0" y="0"/>
            <a:chExt cx="1174334" cy="589173"/>
          </a:xfrm>
        </p:grpSpPr>
        <p:sp>
          <p:nvSpPr>
            <p:cNvPr name="Freeform 5" id="5"/>
            <p:cNvSpPr/>
            <p:nvPr/>
          </p:nvSpPr>
          <p:spPr>
            <a:xfrm flipH="false" flipV="false" rot="0">
              <a:off x="0" y="0"/>
              <a:ext cx="1174334" cy="589173"/>
            </a:xfrm>
            <a:custGeom>
              <a:avLst/>
              <a:gdLst/>
              <a:ahLst/>
              <a:cxnLst/>
              <a:rect r="r" b="b" t="t" l="l"/>
              <a:pathLst>
                <a:path h="589173" w="1174334">
                  <a:moveTo>
                    <a:pt x="971134" y="0"/>
                  </a:moveTo>
                  <a:cubicBezTo>
                    <a:pt x="1083358" y="0"/>
                    <a:pt x="1174334" y="131891"/>
                    <a:pt x="1174334" y="294587"/>
                  </a:cubicBezTo>
                  <a:cubicBezTo>
                    <a:pt x="1174334" y="457282"/>
                    <a:pt x="1083358" y="589173"/>
                    <a:pt x="971134" y="589173"/>
                  </a:cubicBezTo>
                  <a:lnTo>
                    <a:pt x="203200" y="589173"/>
                  </a:lnTo>
                  <a:cubicBezTo>
                    <a:pt x="90976" y="589173"/>
                    <a:pt x="0" y="457282"/>
                    <a:pt x="0" y="294587"/>
                  </a:cubicBezTo>
                  <a:cubicBezTo>
                    <a:pt x="0" y="131891"/>
                    <a:pt x="90976" y="0"/>
                    <a:pt x="203200" y="0"/>
                  </a:cubicBezTo>
                  <a:close/>
                </a:path>
              </a:pathLst>
            </a:custGeom>
            <a:solidFill>
              <a:srgbClr val="5ABB61"/>
            </a:solidFill>
          </p:spPr>
        </p:sp>
        <p:sp>
          <p:nvSpPr>
            <p:cNvPr name="TextBox 6" id="6"/>
            <p:cNvSpPr txBox="true"/>
            <p:nvPr/>
          </p:nvSpPr>
          <p:spPr>
            <a:xfrm>
              <a:off x="0" y="0"/>
              <a:ext cx="1174334" cy="589173"/>
            </a:xfrm>
            <a:prstGeom prst="rect">
              <a:avLst/>
            </a:prstGeom>
          </p:spPr>
          <p:txBody>
            <a:bodyPr anchor="ctr" rtlCol="false" tIns="254000" lIns="254000" bIns="254000" rIns="254000"/>
            <a:lstStyle/>
            <a:p>
              <a:pPr algn="ctr">
                <a:lnSpc>
                  <a:spcPts val="3600"/>
                </a:lnSpc>
              </a:pPr>
              <a:r>
                <a:rPr lang="en-US" b="true" sz="3000" spc="89">
                  <a:solidFill>
                    <a:srgbClr val="191919"/>
                  </a:solidFill>
                  <a:latin typeface="Comic Sans Bold"/>
                  <a:ea typeface="Comic Sans Bold"/>
                  <a:cs typeface="Comic Sans Bold"/>
                  <a:sym typeface="Comic Sans Bold"/>
                </a:rPr>
                <a:t>Chef de projet</a:t>
              </a:r>
            </a:p>
          </p:txBody>
        </p:sp>
      </p:grpSp>
      <p:sp>
        <p:nvSpPr>
          <p:cNvPr name="Freeform 7" id="7"/>
          <p:cNvSpPr/>
          <p:nvPr/>
        </p:nvSpPr>
        <p:spPr>
          <a:xfrm flipH="false" flipV="false" rot="3292229">
            <a:off x="16595653" y="7713954"/>
            <a:ext cx="1819191" cy="3741288"/>
          </a:xfrm>
          <a:custGeom>
            <a:avLst/>
            <a:gdLst/>
            <a:ahLst/>
            <a:cxnLst/>
            <a:rect r="r" b="b" t="t" l="l"/>
            <a:pathLst>
              <a:path h="3741288" w="1819191">
                <a:moveTo>
                  <a:pt x="0" y="0"/>
                </a:moveTo>
                <a:lnTo>
                  <a:pt x="1819190" y="0"/>
                </a:lnTo>
                <a:lnTo>
                  <a:pt x="1819190" y="3741288"/>
                </a:lnTo>
                <a:lnTo>
                  <a:pt x="0" y="3741288"/>
                </a:lnTo>
                <a:lnTo>
                  <a:pt x="0" y="0"/>
                </a:lnTo>
                <a:close/>
              </a:path>
            </a:pathLst>
          </a:custGeom>
          <a:blipFill>
            <a:blip r:embed="rId3">
              <a:alphaModFix amt="53000"/>
              <a:extLst>
                <a:ext uri="{96DAC541-7B7A-43D3-8B79-37D633B846F1}">
                  <asvg:svgBlip xmlns:asvg="http://schemas.microsoft.com/office/drawing/2016/SVG/main" r:embed="rId4"/>
                </a:ext>
              </a:extLst>
            </a:blip>
            <a:stretch>
              <a:fillRect l="0" t="0" r="-204881" b="0"/>
            </a:stretch>
          </a:blipFill>
        </p:spPr>
      </p:sp>
      <p:grpSp>
        <p:nvGrpSpPr>
          <p:cNvPr name="Group 8" id="8"/>
          <p:cNvGrpSpPr/>
          <p:nvPr/>
        </p:nvGrpSpPr>
        <p:grpSpPr>
          <a:xfrm rot="0">
            <a:off x="13989363" y="7764264"/>
            <a:ext cx="3515885" cy="1689299"/>
            <a:chOff x="0" y="0"/>
            <a:chExt cx="1601468" cy="769467"/>
          </a:xfrm>
        </p:grpSpPr>
        <p:sp>
          <p:nvSpPr>
            <p:cNvPr name="Freeform 9" id="9"/>
            <p:cNvSpPr/>
            <p:nvPr/>
          </p:nvSpPr>
          <p:spPr>
            <a:xfrm flipH="false" flipV="false" rot="0">
              <a:off x="0" y="0"/>
              <a:ext cx="1601468" cy="769467"/>
            </a:xfrm>
            <a:custGeom>
              <a:avLst/>
              <a:gdLst/>
              <a:ahLst/>
              <a:cxnLst/>
              <a:rect r="r" b="b" t="t" l="l"/>
              <a:pathLst>
                <a:path h="769467" w="1601468">
                  <a:moveTo>
                    <a:pt x="1398268" y="0"/>
                  </a:moveTo>
                  <a:cubicBezTo>
                    <a:pt x="1510493" y="0"/>
                    <a:pt x="1601468" y="172251"/>
                    <a:pt x="1601468" y="384734"/>
                  </a:cubicBezTo>
                  <a:cubicBezTo>
                    <a:pt x="1601468" y="597216"/>
                    <a:pt x="1510493" y="769467"/>
                    <a:pt x="1398268" y="769467"/>
                  </a:cubicBezTo>
                  <a:lnTo>
                    <a:pt x="203200" y="769467"/>
                  </a:lnTo>
                  <a:cubicBezTo>
                    <a:pt x="90976" y="769467"/>
                    <a:pt x="0" y="597216"/>
                    <a:pt x="0" y="384734"/>
                  </a:cubicBezTo>
                  <a:cubicBezTo>
                    <a:pt x="0" y="172251"/>
                    <a:pt x="90976" y="0"/>
                    <a:pt x="203200" y="0"/>
                  </a:cubicBezTo>
                  <a:close/>
                </a:path>
              </a:pathLst>
            </a:custGeom>
            <a:solidFill>
              <a:srgbClr val="3A944B"/>
            </a:solidFill>
          </p:spPr>
        </p:sp>
        <p:sp>
          <p:nvSpPr>
            <p:cNvPr name="TextBox 10" id="10"/>
            <p:cNvSpPr txBox="true"/>
            <p:nvPr/>
          </p:nvSpPr>
          <p:spPr>
            <a:xfrm>
              <a:off x="0" y="-9525"/>
              <a:ext cx="1601468" cy="778992"/>
            </a:xfrm>
            <a:prstGeom prst="rect">
              <a:avLst/>
            </a:prstGeom>
          </p:spPr>
          <p:txBody>
            <a:bodyPr anchor="ctr" rtlCol="false" tIns="254000" lIns="254000" bIns="254000" rIns="254000"/>
            <a:lstStyle/>
            <a:p>
              <a:pPr algn="ctr">
                <a:lnSpc>
                  <a:spcPts val="3120"/>
                </a:lnSpc>
              </a:pPr>
              <a:r>
                <a:rPr lang="en-US" sz="2600" spc="78">
                  <a:solidFill>
                    <a:srgbClr val="FFFFFE"/>
                  </a:solidFill>
                  <a:latin typeface="Comic Sans"/>
                  <a:ea typeface="Comic Sans"/>
                  <a:cs typeface="Comic Sans"/>
                  <a:sym typeface="Comic Sans"/>
                </a:rPr>
                <a:t>Personnel de Support Client et Communication</a:t>
              </a:r>
            </a:p>
          </p:txBody>
        </p:sp>
      </p:grpSp>
      <p:grpSp>
        <p:nvGrpSpPr>
          <p:cNvPr name="Group 11" id="11"/>
          <p:cNvGrpSpPr/>
          <p:nvPr/>
        </p:nvGrpSpPr>
        <p:grpSpPr>
          <a:xfrm rot="0">
            <a:off x="646953" y="5702009"/>
            <a:ext cx="2796885" cy="1298774"/>
            <a:chOff x="0" y="0"/>
            <a:chExt cx="1273967" cy="591585"/>
          </a:xfrm>
        </p:grpSpPr>
        <p:sp>
          <p:nvSpPr>
            <p:cNvPr name="Freeform 12" id="12"/>
            <p:cNvSpPr/>
            <p:nvPr/>
          </p:nvSpPr>
          <p:spPr>
            <a:xfrm flipH="false" flipV="false" rot="0">
              <a:off x="0" y="0"/>
              <a:ext cx="1273967" cy="591585"/>
            </a:xfrm>
            <a:custGeom>
              <a:avLst/>
              <a:gdLst/>
              <a:ahLst/>
              <a:cxnLst/>
              <a:rect r="r" b="b" t="t" l="l"/>
              <a:pathLst>
                <a:path h="591585" w="1273967">
                  <a:moveTo>
                    <a:pt x="1070767" y="0"/>
                  </a:moveTo>
                  <a:cubicBezTo>
                    <a:pt x="1182992" y="0"/>
                    <a:pt x="1273967" y="132431"/>
                    <a:pt x="1273967" y="295793"/>
                  </a:cubicBezTo>
                  <a:cubicBezTo>
                    <a:pt x="1273967" y="459154"/>
                    <a:pt x="1182992" y="591585"/>
                    <a:pt x="1070767" y="591585"/>
                  </a:cubicBezTo>
                  <a:lnTo>
                    <a:pt x="203200" y="591585"/>
                  </a:lnTo>
                  <a:cubicBezTo>
                    <a:pt x="90976" y="591585"/>
                    <a:pt x="0" y="459154"/>
                    <a:pt x="0" y="295793"/>
                  </a:cubicBezTo>
                  <a:cubicBezTo>
                    <a:pt x="0" y="132431"/>
                    <a:pt x="90976" y="0"/>
                    <a:pt x="203200" y="0"/>
                  </a:cubicBezTo>
                  <a:close/>
                </a:path>
              </a:pathLst>
            </a:custGeom>
            <a:solidFill>
              <a:srgbClr val="3A944B"/>
            </a:solidFill>
          </p:spPr>
        </p:sp>
        <p:sp>
          <p:nvSpPr>
            <p:cNvPr name="TextBox 13" id="13"/>
            <p:cNvSpPr txBox="true"/>
            <p:nvPr/>
          </p:nvSpPr>
          <p:spPr>
            <a:xfrm>
              <a:off x="0" y="-9525"/>
              <a:ext cx="1273967" cy="601110"/>
            </a:xfrm>
            <a:prstGeom prst="rect">
              <a:avLst/>
            </a:prstGeom>
          </p:spPr>
          <p:txBody>
            <a:bodyPr anchor="ctr" rtlCol="false" tIns="254000" lIns="254000" bIns="254000" rIns="254000"/>
            <a:lstStyle/>
            <a:p>
              <a:pPr algn="ctr">
                <a:lnSpc>
                  <a:spcPts val="3120"/>
                </a:lnSpc>
              </a:pPr>
              <a:r>
                <a:rPr lang="en-US" sz="2600" spc="78">
                  <a:solidFill>
                    <a:srgbClr val="FFFFFE"/>
                  </a:solidFill>
                  <a:latin typeface="Comic Sans"/>
                  <a:ea typeface="Comic Sans"/>
                  <a:cs typeface="Comic Sans"/>
                  <a:sym typeface="Comic Sans"/>
                </a:rPr>
                <a:t>Ingénieur logiciel </a:t>
              </a:r>
            </a:p>
          </p:txBody>
        </p:sp>
      </p:grpSp>
      <p:grpSp>
        <p:nvGrpSpPr>
          <p:cNvPr name="Group 14" id="14"/>
          <p:cNvGrpSpPr/>
          <p:nvPr/>
        </p:nvGrpSpPr>
        <p:grpSpPr>
          <a:xfrm rot="0">
            <a:off x="9168700" y="7569001"/>
            <a:ext cx="2796885" cy="2079824"/>
            <a:chOff x="0" y="0"/>
            <a:chExt cx="1273967" cy="947349"/>
          </a:xfrm>
        </p:grpSpPr>
        <p:sp>
          <p:nvSpPr>
            <p:cNvPr name="Freeform 15" id="15"/>
            <p:cNvSpPr/>
            <p:nvPr/>
          </p:nvSpPr>
          <p:spPr>
            <a:xfrm flipH="false" flipV="false" rot="0">
              <a:off x="0" y="0"/>
              <a:ext cx="1273967" cy="947349"/>
            </a:xfrm>
            <a:custGeom>
              <a:avLst/>
              <a:gdLst/>
              <a:ahLst/>
              <a:cxnLst/>
              <a:rect r="r" b="b" t="t" l="l"/>
              <a:pathLst>
                <a:path h="947349" w="1273967">
                  <a:moveTo>
                    <a:pt x="1070767" y="0"/>
                  </a:moveTo>
                  <a:cubicBezTo>
                    <a:pt x="1182992" y="0"/>
                    <a:pt x="1273967" y="212071"/>
                    <a:pt x="1273967" y="473675"/>
                  </a:cubicBezTo>
                  <a:cubicBezTo>
                    <a:pt x="1273967" y="735278"/>
                    <a:pt x="1182992" y="947349"/>
                    <a:pt x="1070767" y="947349"/>
                  </a:cubicBezTo>
                  <a:lnTo>
                    <a:pt x="203200" y="947349"/>
                  </a:lnTo>
                  <a:cubicBezTo>
                    <a:pt x="90976" y="947349"/>
                    <a:pt x="0" y="735278"/>
                    <a:pt x="0" y="473675"/>
                  </a:cubicBezTo>
                  <a:cubicBezTo>
                    <a:pt x="0" y="212071"/>
                    <a:pt x="90976" y="0"/>
                    <a:pt x="203200" y="0"/>
                  </a:cubicBezTo>
                  <a:close/>
                </a:path>
              </a:pathLst>
            </a:custGeom>
            <a:solidFill>
              <a:srgbClr val="3A944B"/>
            </a:solidFill>
          </p:spPr>
        </p:sp>
        <p:sp>
          <p:nvSpPr>
            <p:cNvPr name="TextBox 16" id="16"/>
            <p:cNvSpPr txBox="true"/>
            <p:nvPr/>
          </p:nvSpPr>
          <p:spPr>
            <a:xfrm>
              <a:off x="0" y="-9525"/>
              <a:ext cx="1273967" cy="956874"/>
            </a:xfrm>
            <a:prstGeom prst="rect">
              <a:avLst/>
            </a:prstGeom>
          </p:spPr>
          <p:txBody>
            <a:bodyPr anchor="ctr" rtlCol="false" tIns="254000" lIns="254000" bIns="254000" rIns="254000"/>
            <a:lstStyle/>
            <a:p>
              <a:pPr algn="ctr">
                <a:lnSpc>
                  <a:spcPts val="3120"/>
                </a:lnSpc>
              </a:pPr>
              <a:r>
                <a:rPr lang="en-US" sz="2600" spc="78">
                  <a:solidFill>
                    <a:srgbClr val="FFFFFE"/>
                  </a:solidFill>
                  <a:latin typeface="Comic Sans"/>
                  <a:ea typeface="Comic Sans"/>
                  <a:cs typeface="Comic Sans"/>
                  <a:sym typeface="Comic Sans"/>
                </a:rPr>
                <a:t>Responsable Marketing et relations publiques</a:t>
              </a:r>
            </a:p>
          </p:txBody>
        </p:sp>
      </p:grpSp>
      <p:grpSp>
        <p:nvGrpSpPr>
          <p:cNvPr name="Group 17" id="17"/>
          <p:cNvGrpSpPr/>
          <p:nvPr/>
        </p:nvGrpSpPr>
        <p:grpSpPr>
          <a:xfrm rot="0">
            <a:off x="3597798" y="7764264"/>
            <a:ext cx="2703709" cy="1689299"/>
            <a:chOff x="0" y="0"/>
            <a:chExt cx="1231526" cy="769467"/>
          </a:xfrm>
        </p:grpSpPr>
        <p:sp>
          <p:nvSpPr>
            <p:cNvPr name="Freeform 18" id="18"/>
            <p:cNvSpPr/>
            <p:nvPr/>
          </p:nvSpPr>
          <p:spPr>
            <a:xfrm flipH="false" flipV="false" rot="0">
              <a:off x="0" y="0"/>
              <a:ext cx="1231526" cy="769467"/>
            </a:xfrm>
            <a:custGeom>
              <a:avLst/>
              <a:gdLst/>
              <a:ahLst/>
              <a:cxnLst/>
              <a:rect r="r" b="b" t="t" l="l"/>
              <a:pathLst>
                <a:path h="769467" w="1231526">
                  <a:moveTo>
                    <a:pt x="1028326" y="0"/>
                  </a:moveTo>
                  <a:cubicBezTo>
                    <a:pt x="1140551" y="0"/>
                    <a:pt x="1231526" y="172251"/>
                    <a:pt x="1231526" y="384734"/>
                  </a:cubicBezTo>
                  <a:cubicBezTo>
                    <a:pt x="1231526" y="597216"/>
                    <a:pt x="1140551" y="769467"/>
                    <a:pt x="1028326" y="769467"/>
                  </a:cubicBezTo>
                  <a:lnTo>
                    <a:pt x="203200" y="769467"/>
                  </a:lnTo>
                  <a:cubicBezTo>
                    <a:pt x="90976" y="769467"/>
                    <a:pt x="0" y="597216"/>
                    <a:pt x="0" y="384734"/>
                  </a:cubicBezTo>
                  <a:cubicBezTo>
                    <a:pt x="0" y="172251"/>
                    <a:pt x="90976" y="0"/>
                    <a:pt x="203200" y="0"/>
                  </a:cubicBezTo>
                  <a:close/>
                </a:path>
              </a:pathLst>
            </a:custGeom>
            <a:solidFill>
              <a:srgbClr val="3A944B"/>
            </a:solidFill>
          </p:spPr>
        </p:sp>
        <p:sp>
          <p:nvSpPr>
            <p:cNvPr name="TextBox 19" id="19"/>
            <p:cNvSpPr txBox="true"/>
            <p:nvPr/>
          </p:nvSpPr>
          <p:spPr>
            <a:xfrm>
              <a:off x="0" y="-9525"/>
              <a:ext cx="1231526" cy="778992"/>
            </a:xfrm>
            <a:prstGeom prst="rect">
              <a:avLst/>
            </a:prstGeom>
          </p:spPr>
          <p:txBody>
            <a:bodyPr anchor="ctr" rtlCol="false" tIns="254000" lIns="254000" bIns="254000" rIns="254000"/>
            <a:lstStyle/>
            <a:p>
              <a:pPr algn="ctr">
                <a:lnSpc>
                  <a:spcPts val="3120"/>
                </a:lnSpc>
              </a:pPr>
              <a:r>
                <a:rPr lang="en-US" sz="2600" spc="78">
                  <a:solidFill>
                    <a:srgbClr val="FFFFFE"/>
                  </a:solidFill>
                  <a:latin typeface="Comic Sans"/>
                  <a:ea typeface="Comic Sans"/>
                  <a:cs typeface="Comic Sans"/>
                  <a:sym typeface="Comic Sans"/>
                </a:rPr>
                <a:t>Spécialiste en Sécurité des Données</a:t>
              </a:r>
            </a:p>
          </p:txBody>
        </p:sp>
      </p:grpSp>
      <p:grpSp>
        <p:nvGrpSpPr>
          <p:cNvPr name="Group 20" id="20"/>
          <p:cNvGrpSpPr/>
          <p:nvPr/>
        </p:nvGrpSpPr>
        <p:grpSpPr>
          <a:xfrm rot="0">
            <a:off x="11965585" y="5506747"/>
            <a:ext cx="2800574" cy="1689299"/>
            <a:chOff x="0" y="0"/>
            <a:chExt cx="1275648" cy="769467"/>
          </a:xfrm>
        </p:grpSpPr>
        <p:sp>
          <p:nvSpPr>
            <p:cNvPr name="Freeform 21" id="21"/>
            <p:cNvSpPr/>
            <p:nvPr/>
          </p:nvSpPr>
          <p:spPr>
            <a:xfrm flipH="false" flipV="false" rot="0">
              <a:off x="0" y="0"/>
              <a:ext cx="1275648" cy="769467"/>
            </a:xfrm>
            <a:custGeom>
              <a:avLst/>
              <a:gdLst/>
              <a:ahLst/>
              <a:cxnLst/>
              <a:rect r="r" b="b" t="t" l="l"/>
              <a:pathLst>
                <a:path h="769467" w="1275648">
                  <a:moveTo>
                    <a:pt x="1072448" y="0"/>
                  </a:moveTo>
                  <a:cubicBezTo>
                    <a:pt x="1184672" y="0"/>
                    <a:pt x="1275648" y="172251"/>
                    <a:pt x="1275648" y="384734"/>
                  </a:cubicBezTo>
                  <a:cubicBezTo>
                    <a:pt x="1275648" y="597216"/>
                    <a:pt x="1184672" y="769467"/>
                    <a:pt x="1072448" y="769467"/>
                  </a:cubicBezTo>
                  <a:lnTo>
                    <a:pt x="203200" y="769467"/>
                  </a:lnTo>
                  <a:cubicBezTo>
                    <a:pt x="90976" y="769467"/>
                    <a:pt x="0" y="597216"/>
                    <a:pt x="0" y="384734"/>
                  </a:cubicBezTo>
                  <a:cubicBezTo>
                    <a:pt x="0" y="172251"/>
                    <a:pt x="90976" y="0"/>
                    <a:pt x="203200" y="0"/>
                  </a:cubicBezTo>
                  <a:close/>
                </a:path>
              </a:pathLst>
            </a:custGeom>
            <a:solidFill>
              <a:srgbClr val="3A944B"/>
            </a:solidFill>
          </p:spPr>
        </p:sp>
        <p:sp>
          <p:nvSpPr>
            <p:cNvPr name="TextBox 22" id="22"/>
            <p:cNvSpPr txBox="true"/>
            <p:nvPr/>
          </p:nvSpPr>
          <p:spPr>
            <a:xfrm>
              <a:off x="0" y="-9525"/>
              <a:ext cx="1275648" cy="778992"/>
            </a:xfrm>
            <a:prstGeom prst="rect">
              <a:avLst/>
            </a:prstGeom>
          </p:spPr>
          <p:txBody>
            <a:bodyPr anchor="ctr" rtlCol="false" tIns="254000" lIns="254000" bIns="254000" rIns="254000"/>
            <a:lstStyle/>
            <a:p>
              <a:pPr algn="ctr">
                <a:lnSpc>
                  <a:spcPts val="3120"/>
                </a:lnSpc>
              </a:pPr>
              <a:r>
                <a:rPr lang="en-US" sz="2600" spc="78">
                  <a:solidFill>
                    <a:srgbClr val="FFFFFE"/>
                  </a:solidFill>
                  <a:latin typeface="Comic Sans"/>
                  <a:ea typeface="Comic Sans"/>
                  <a:cs typeface="Comic Sans"/>
                  <a:sym typeface="Comic Sans"/>
                </a:rPr>
                <a:t>Gestionnaire Administratif et Financier</a:t>
              </a:r>
            </a:p>
          </p:txBody>
        </p:sp>
      </p:grpSp>
      <p:grpSp>
        <p:nvGrpSpPr>
          <p:cNvPr name="Group 23" id="23"/>
          <p:cNvGrpSpPr/>
          <p:nvPr/>
        </p:nvGrpSpPr>
        <p:grpSpPr>
          <a:xfrm rot="0">
            <a:off x="6306269" y="5311484"/>
            <a:ext cx="2703709" cy="2079824"/>
            <a:chOff x="0" y="0"/>
            <a:chExt cx="1231526" cy="947349"/>
          </a:xfrm>
        </p:grpSpPr>
        <p:sp>
          <p:nvSpPr>
            <p:cNvPr name="Freeform 24" id="24"/>
            <p:cNvSpPr/>
            <p:nvPr/>
          </p:nvSpPr>
          <p:spPr>
            <a:xfrm flipH="false" flipV="false" rot="0">
              <a:off x="0" y="0"/>
              <a:ext cx="1231526" cy="947349"/>
            </a:xfrm>
            <a:custGeom>
              <a:avLst/>
              <a:gdLst/>
              <a:ahLst/>
              <a:cxnLst/>
              <a:rect r="r" b="b" t="t" l="l"/>
              <a:pathLst>
                <a:path h="947349" w="1231526">
                  <a:moveTo>
                    <a:pt x="1028326" y="0"/>
                  </a:moveTo>
                  <a:cubicBezTo>
                    <a:pt x="1140551" y="0"/>
                    <a:pt x="1231526" y="212071"/>
                    <a:pt x="1231526" y="473675"/>
                  </a:cubicBezTo>
                  <a:cubicBezTo>
                    <a:pt x="1231526" y="735278"/>
                    <a:pt x="1140551" y="947349"/>
                    <a:pt x="1028326" y="947349"/>
                  </a:cubicBezTo>
                  <a:lnTo>
                    <a:pt x="203200" y="947349"/>
                  </a:lnTo>
                  <a:cubicBezTo>
                    <a:pt x="90976" y="947349"/>
                    <a:pt x="0" y="735278"/>
                    <a:pt x="0" y="473675"/>
                  </a:cubicBezTo>
                  <a:cubicBezTo>
                    <a:pt x="0" y="212071"/>
                    <a:pt x="90976" y="0"/>
                    <a:pt x="203200" y="0"/>
                  </a:cubicBezTo>
                  <a:close/>
                </a:path>
              </a:pathLst>
            </a:custGeom>
            <a:solidFill>
              <a:srgbClr val="3A944B"/>
            </a:solidFill>
          </p:spPr>
        </p:sp>
        <p:sp>
          <p:nvSpPr>
            <p:cNvPr name="TextBox 25" id="25"/>
            <p:cNvSpPr txBox="true"/>
            <p:nvPr/>
          </p:nvSpPr>
          <p:spPr>
            <a:xfrm>
              <a:off x="0" y="-9525"/>
              <a:ext cx="1231526" cy="956874"/>
            </a:xfrm>
            <a:prstGeom prst="rect">
              <a:avLst/>
            </a:prstGeom>
          </p:spPr>
          <p:txBody>
            <a:bodyPr anchor="ctr" rtlCol="false" tIns="254000" lIns="254000" bIns="254000" rIns="254000"/>
            <a:lstStyle/>
            <a:p>
              <a:pPr algn="ctr">
                <a:lnSpc>
                  <a:spcPts val="3120"/>
                </a:lnSpc>
              </a:pPr>
              <a:r>
                <a:rPr lang="en-US" sz="2600" spc="78">
                  <a:solidFill>
                    <a:srgbClr val="FFFFFE"/>
                  </a:solidFill>
                  <a:latin typeface="Comic Sans"/>
                  <a:ea typeface="Comic Sans"/>
                  <a:cs typeface="Comic Sans"/>
                  <a:sym typeface="Comic Sans"/>
                </a:rPr>
                <a:t>Professionnel des Ressources Humaines</a:t>
              </a:r>
            </a:p>
          </p:txBody>
        </p:sp>
      </p:grpSp>
      <p:sp>
        <p:nvSpPr>
          <p:cNvPr name="TextBox 26" id="26"/>
          <p:cNvSpPr txBox="true"/>
          <p:nvPr/>
        </p:nvSpPr>
        <p:spPr>
          <a:xfrm rot="0">
            <a:off x="3431449" y="1420005"/>
            <a:ext cx="12315857" cy="587883"/>
          </a:xfrm>
          <a:prstGeom prst="rect">
            <a:avLst/>
          </a:prstGeom>
        </p:spPr>
        <p:txBody>
          <a:bodyPr anchor="t" rtlCol="false" tIns="0" lIns="0" bIns="0" rIns="0">
            <a:spAutoFit/>
          </a:bodyPr>
          <a:lstStyle/>
          <a:p>
            <a:pPr algn="ctr" marL="0" indent="0" lvl="0">
              <a:lnSpc>
                <a:spcPts val="4716"/>
              </a:lnSpc>
              <a:spcBef>
                <a:spcPct val="0"/>
              </a:spcBef>
            </a:pPr>
            <a:r>
              <a:rPr lang="en-US" b="true" sz="3600" spc="107">
                <a:solidFill>
                  <a:srgbClr val="1C6921"/>
                </a:solidFill>
                <a:latin typeface="Aileron Ultra-Bold"/>
                <a:ea typeface="Aileron Ultra-Bold"/>
                <a:cs typeface="Aileron Ultra-Bold"/>
                <a:sym typeface="Aileron Ultra-Bold"/>
              </a:rPr>
              <a:t>LES MOYENS HUMAINS</a:t>
            </a:r>
          </a:p>
        </p:txBody>
      </p:sp>
      <p:sp>
        <p:nvSpPr>
          <p:cNvPr name="AutoShape 27" id="27"/>
          <p:cNvSpPr/>
          <p:nvPr/>
        </p:nvSpPr>
        <p:spPr>
          <a:xfrm flipV="true">
            <a:off x="9111832" y="4309922"/>
            <a:ext cx="0" cy="393825"/>
          </a:xfrm>
          <a:prstGeom prst="line">
            <a:avLst/>
          </a:prstGeom>
          <a:ln cap="flat" w="9525">
            <a:solidFill>
              <a:srgbClr val="191919"/>
            </a:solidFill>
            <a:prstDash val="solid"/>
            <a:headEnd type="none" len="sm" w="sm"/>
            <a:tailEnd type="none" len="sm" w="sm"/>
          </a:ln>
        </p:spPr>
      </p:sp>
      <p:sp>
        <p:nvSpPr>
          <p:cNvPr name="AutoShape 28" id="28"/>
          <p:cNvSpPr/>
          <p:nvPr/>
        </p:nvSpPr>
        <p:spPr>
          <a:xfrm flipV="true">
            <a:off x="2045396" y="4718034"/>
            <a:ext cx="0" cy="983975"/>
          </a:xfrm>
          <a:prstGeom prst="line">
            <a:avLst/>
          </a:prstGeom>
          <a:ln cap="flat" w="9525">
            <a:solidFill>
              <a:srgbClr val="191919"/>
            </a:solidFill>
            <a:prstDash val="solid"/>
            <a:headEnd type="none" len="sm" w="sm"/>
            <a:tailEnd type="none" len="sm" w="sm"/>
          </a:ln>
        </p:spPr>
      </p:sp>
      <p:sp>
        <p:nvSpPr>
          <p:cNvPr name="AutoShape 29" id="29"/>
          <p:cNvSpPr/>
          <p:nvPr/>
        </p:nvSpPr>
        <p:spPr>
          <a:xfrm flipH="true" flipV="true">
            <a:off x="15737780" y="4708509"/>
            <a:ext cx="9525" cy="3055755"/>
          </a:xfrm>
          <a:prstGeom prst="line">
            <a:avLst/>
          </a:prstGeom>
          <a:ln cap="flat" w="9525">
            <a:solidFill>
              <a:srgbClr val="191919"/>
            </a:solidFill>
            <a:prstDash val="solid"/>
            <a:headEnd type="none" len="sm" w="sm"/>
            <a:tailEnd type="none" len="sm" w="sm"/>
          </a:ln>
        </p:spPr>
      </p:sp>
      <p:sp>
        <p:nvSpPr>
          <p:cNvPr name="AutoShape 30" id="30"/>
          <p:cNvSpPr/>
          <p:nvPr/>
        </p:nvSpPr>
        <p:spPr>
          <a:xfrm flipH="true">
            <a:off x="2045396" y="4713271"/>
            <a:ext cx="13682859" cy="0"/>
          </a:xfrm>
          <a:prstGeom prst="line">
            <a:avLst/>
          </a:prstGeom>
          <a:ln cap="flat" w="9525">
            <a:solidFill>
              <a:srgbClr val="191919"/>
            </a:solidFill>
            <a:prstDash val="solid"/>
            <a:headEnd type="none" len="sm" w="sm"/>
            <a:tailEnd type="none" len="sm" w="sm"/>
          </a:ln>
        </p:spPr>
      </p:sp>
      <p:sp>
        <p:nvSpPr>
          <p:cNvPr name="AutoShape 31" id="31"/>
          <p:cNvSpPr/>
          <p:nvPr/>
        </p:nvSpPr>
        <p:spPr>
          <a:xfrm flipV="true">
            <a:off x="7658124" y="4718034"/>
            <a:ext cx="4762" cy="593450"/>
          </a:xfrm>
          <a:prstGeom prst="line">
            <a:avLst/>
          </a:prstGeom>
          <a:ln cap="flat" w="9525">
            <a:solidFill>
              <a:srgbClr val="191919"/>
            </a:solidFill>
            <a:prstDash val="solid"/>
            <a:headEnd type="none" len="sm" w="sm"/>
            <a:tailEnd type="none" len="sm" w="sm"/>
          </a:ln>
        </p:spPr>
      </p:sp>
      <p:sp>
        <p:nvSpPr>
          <p:cNvPr name="AutoShape 32" id="32"/>
          <p:cNvSpPr/>
          <p:nvPr/>
        </p:nvSpPr>
        <p:spPr>
          <a:xfrm flipH="true" flipV="true">
            <a:off x="13361110" y="4718034"/>
            <a:ext cx="4762" cy="788713"/>
          </a:xfrm>
          <a:prstGeom prst="line">
            <a:avLst/>
          </a:prstGeom>
          <a:ln cap="flat" w="9525">
            <a:solidFill>
              <a:srgbClr val="191919"/>
            </a:solidFill>
            <a:prstDash val="solid"/>
            <a:headEnd type="none" len="sm" w="sm"/>
            <a:tailEnd type="none" len="sm" w="sm"/>
          </a:ln>
        </p:spPr>
      </p:sp>
      <p:sp>
        <p:nvSpPr>
          <p:cNvPr name="AutoShape 33" id="33"/>
          <p:cNvSpPr/>
          <p:nvPr/>
        </p:nvSpPr>
        <p:spPr>
          <a:xfrm flipV="true">
            <a:off x="4949652" y="4718034"/>
            <a:ext cx="0" cy="3046230"/>
          </a:xfrm>
          <a:prstGeom prst="line">
            <a:avLst/>
          </a:prstGeom>
          <a:ln cap="flat" w="9525">
            <a:solidFill>
              <a:srgbClr val="191919"/>
            </a:solidFill>
            <a:prstDash val="solid"/>
            <a:headEnd type="none" len="sm" w="sm"/>
            <a:tailEnd type="none" len="sm" w="sm"/>
          </a:ln>
        </p:spPr>
      </p:sp>
      <p:sp>
        <p:nvSpPr>
          <p:cNvPr name="AutoShape 34" id="34"/>
          <p:cNvSpPr/>
          <p:nvPr/>
        </p:nvSpPr>
        <p:spPr>
          <a:xfrm flipH="true" flipV="true">
            <a:off x="10562380" y="4703746"/>
            <a:ext cx="4763" cy="2865255"/>
          </a:xfrm>
          <a:prstGeom prst="line">
            <a:avLst/>
          </a:prstGeom>
          <a:ln cap="flat" w="9525">
            <a:solidFill>
              <a:srgbClr val="191919"/>
            </a:solidFill>
            <a:prstDash val="solid"/>
            <a:headEnd type="none" len="sm" w="sm"/>
            <a:tailEnd type="none" len="sm" w="sm"/>
          </a:ln>
        </p:spPr>
      </p:sp>
      <p:sp>
        <p:nvSpPr>
          <p:cNvPr name="Freeform 35" id="35"/>
          <p:cNvSpPr/>
          <p:nvPr/>
        </p:nvSpPr>
        <p:spPr>
          <a:xfrm flipH="false" flipV="false" rot="-7346582">
            <a:off x="119105" y="-775513"/>
            <a:ext cx="1819191" cy="3741288"/>
          </a:xfrm>
          <a:custGeom>
            <a:avLst/>
            <a:gdLst/>
            <a:ahLst/>
            <a:cxnLst/>
            <a:rect r="r" b="b" t="t" l="l"/>
            <a:pathLst>
              <a:path h="3741288" w="1819191">
                <a:moveTo>
                  <a:pt x="0" y="0"/>
                </a:moveTo>
                <a:lnTo>
                  <a:pt x="1819190" y="0"/>
                </a:lnTo>
                <a:lnTo>
                  <a:pt x="1819190" y="3741288"/>
                </a:lnTo>
                <a:lnTo>
                  <a:pt x="0" y="3741288"/>
                </a:lnTo>
                <a:lnTo>
                  <a:pt x="0" y="0"/>
                </a:lnTo>
                <a:close/>
              </a:path>
            </a:pathLst>
          </a:custGeom>
          <a:blipFill>
            <a:blip r:embed="rId3">
              <a:alphaModFix amt="53000"/>
              <a:extLst>
                <a:ext uri="{96DAC541-7B7A-43D3-8B79-37D633B846F1}">
                  <asvg:svgBlip xmlns:asvg="http://schemas.microsoft.com/office/drawing/2016/SVG/main" r:embed="rId4"/>
                </a:ext>
              </a:extLst>
            </a:blip>
            <a:stretch>
              <a:fillRect l="0" t="0" r="-204881" b="0"/>
            </a:stretch>
          </a:blipFill>
        </p:spPr>
      </p:sp>
      <p:grpSp>
        <p:nvGrpSpPr>
          <p:cNvPr name="Group 36" id="36"/>
          <p:cNvGrpSpPr/>
          <p:nvPr/>
        </p:nvGrpSpPr>
        <p:grpSpPr>
          <a:xfrm rot="0">
            <a:off x="15847318" y="-5639607"/>
            <a:ext cx="14214475" cy="14214475"/>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6A881"/>
            </a:solidFill>
            <a:ln cap="sq">
              <a:noFill/>
              <a:prstDash val="solid"/>
              <a:miter/>
            </a:ln>
          </p:spPr>
        </p:sp>
        <p:sp>
          <p:nvSpPr>
            <p:cNvPr name="TextBox 38" id="38"/>
            <p:cNvSpPr txBox="true"/>
            <p:nvPr/>
          </p:nvSpPr>
          <p:spPr>
            <a:xfrm>
              <a:off x="76200" y="28575"/>
              <a:ext cx="660400" cy="708025"/>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39" id="39"/>
          <p:cNvSpPr/>
          <p:nvPr/>
        </p:nvSpPr>
        <p:spPr>
          <a:xfrm flipH="false" flipV="false" rot="-569419">
            <a:off x="16831219" y="-306093"/>
            <a:ext cx="2827429" cy="5814799"/>
          </a:xfrm>
          <a:custGeom>
            <a:avLst/>
            <a:gdLst/>
            <a:ahLst/>
            <a:cxnLst/>
            <a:rect r="r" b="b" t="t" l="l"/>
            <a:pathLst>
              <a:path h="5814799" w="2827429">
                <a:moveTo>
                  <a:pt x="0" y="0"/>
                </a:moveTo>
                <a:lnTo>
                  <a:pt x="2827430" y="0"/>
                </a:lnTo>
                <a:lnTo>
                  <a:pt x="2827430" y="5814799"/>
                </a:lnTo>
                <a:lnTo>
                  <a:pt x="0" y="5814799"/>
                </a:lnTo>
                <a:lnTo>
                  <a:pt x="0" y="0"/>
                </a:lnTo>
                <a:close/>
              </a:path>
            </a:pathLst>
          </a:custGeom>
          <a:blipFill>
            <a:blip r:embed="rId5">
              <a:alphaModFix amt="53000"/>
              <a:extLst>
                <a:ext uri="{96DAC541-7B7A-43D3-8B79-37D633B846F1}">
                  <asvg:svgBlip xmlns:asvg="http://schemas.microsoft.com/office/drawing/2016/SVG/main" r:embed="rId6"/>
                </a:ext>
              </a:extLst>
            </a:blip>
            <a:stretch>
              <a:fillRect l="0" t="0" r="-204881" b="0"/>
            </a:stretch>
          </a:blipFill>
        </p:spPr>
      </p:sp>
      <p:grpSp>
        <p:nvGrpSpPr>
          <p:cNvPr name="Group 40" id="40"/>
          <p:cNvGrpSpPr/>
          <p:nvPr/>
        </p:nvGrpSpPr>
        <p:grpSpPr>
          <a:xfrm rot="0">
            <a:off x="-8182101" y="1095131"/>
            <a:ext cx="10994424" cy="10994424"/>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56A881">
                  <a:alpha val="11765"/>
                </a:srgbClr>
              </a:solidFill>
              <a:prstDash val="solid"/>
              <a:miter/>
            </a:ln>
          </p:spPr>
        </p:sp>
        <p:sp>
          <p:nvSpPr>
            <p:cNvPr name="TextBox 42" id="42"/>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43" id="43"/>
          <p:cNvSpPr/>
          <p:nvPr/>
        </p:nvSpPr>
        <p:spPr>
          <a:xfrm flipH="false" flipV="false" rot="0">
            <a:off x="6051443" y="8874568"/>
            <a:ext cx="2958536" cy="2824864"/>
          </a:xfrm>
          <a:custGeom>
            <a:avLst/>
            <a:gdLst/>
            <a:ahLst/>
            <a:cxnLst/>
            <a:rect r="r" b="b" t="t" l="l"/>
            <a:pathLst>
              <a:path h="2824864" w="2958536">
                <a:moveTo>
                  <a:pt x="0" y="0"/>
                </a:moveTo>
                <a:lnTo>
                  <a:pt x="2958536" y="0"/>
                </a:lnTo>
                <a:lnTo>
                  <a:pt x="2958536" y="2824864"/>
                </a:lnTo>
                <a:lnTo>
                  <a:pt x="0" y="2824864"/>
                </a:lnTo>
                <a:lnTo>
                  <a:pt x="0" y="0"/>
                </a:lnTo>
                <a:close/>
              </a:path>
            </a:pathLst>
          </a:custGeom>
          <a:blipFill>
            <a:blip r:embed="rId7">
              <a:alphaModFix amt="8999"/>
            </a:blip>
            <a:stretch>
              <a:fillRect l="0" t="-14190" r="0" b="-14190"/>
            </a:stretch>
          </a:blipFill>
        </p:spPr>
      </p:sp>
      <p:sp>
        <p:nvSpPr>
          <p:cNvPr name="Freeform 44" id="44"/>
          <p:cNvSpPr/>
          <p:nvPr/>
        </p:nvSpPr>
        <p:spPr>
          <a:xfrm flipH="false" flipV="false" rot="-10538838">
            <a:off x="566128" y="-1412432"/>
            <a:ext cx="2958536" cy="2824864"/>
          </a:xfrm>
          <a:custGeom>
            <a:avLst/>
            <a:gdLst/>
            <a:ahLst/>
            <a:cxnLst/>
            <a:rect r="r" b="b" t="t" l="l"/>
            <a:pathLst>
              <a:path h="2824864" w="2958536">
                <a:moveTo>
                  <a:pt x="0" y="0"/>
                </a:moveTo>
                <a:lnTo>
                  <a:pt x="2958536" y="0"/>
                </a:lnTo>
                <a:lnTo>
                  <a:pt x="2958536" y="2824864"/>
                </a:lnTo>
                <a:lnTo>
                  <a:pt x="0" y="2824864"/>
                </a:lnTo>
                <a:lnTo>
                  <a:pt x="0" y="0"/>
                </a:lnTo>
                <a:close/>
              </a:path>
            </a:pathLst>
          </a:custGeom>
          <a:blipFill>
            <a:blip r:embed="rId7">
              <a:alphaModFix amt="8999"/>
            </a:blip>
            <a:stretch>
              <a:fillRect l="0" t="-14190" r="0" b="-14190"/>
            </a:stretch>
          </a:blipFill>
        </p:spPr>
      </p:sp>
      <p:sp>
        <p:nvSpPr>
          <p:cNvPr name="TextBox 45" id="45"/>
          <p:cNvSpPr txBox="true"/>
          <p:nvPr/>
        </p:nvSpPr>
        <p:spPr>
          <a:xfrm rot="0">
            <a:off x="14371632" y="9588287"/>
            <a:ext cx="6815257" cy="698713"/>
          </a:xfrm>
          <a:prstGeom prst="rect">
            <a:avLst/>
          </a:prstGeom>
        </p:spPr>
        <p:txBody>
          <a:bodyPr anchor="t" rtlCol="false" tIns="0" lIns="0" bIns="0" rIns="0">
            <a:spAutoFit/>
          </a:bodyPr>
          <a:lstStyle/>
          <a:p>
            <a:pPr algn="ctr">
              <a:lnSpc>
                <a:spcPts val="5649"/>
              </a:lnSpc>
              <a:spcBef>
                <a:spcPct val="0"/>
              </a:spcBef>
            </a:pPr>
            <a:r>
              <a:rPr lang="en-US" b="true" sz="4035" spc="564">
                <a:solidFill>
                  <a:srgbClr val="191919"/>
                </a:solidFill>
                <a:latin typeface="Gotham Bold"/>
                <a:ea typeface="Gotham Bold"/>
                <a:cs typeface="Gotham Bold"/>
                <a:sym typeface="Gotham Bold"/>
              </a:rPr>
              <a:t>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DAGUYfvzR7A</dc:identifier>
  <dcterms:modified xsi:type="dcterms:W3CDTF">2011-08-01T06:04:30Z</dcterms:modified>
  <cp:revision>1</cp:revision>
  <dc:title>Entrepreunariat EILCO</dc:title>
</cp:coreProperties>
</file>